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461" r:id="rId2"/>
    <p:sldId id="358" r:id="rId3"/>
    <p:sldId id="378" r:id="rId4"/>
    <p:sldId id="361" r:id="rId5"/>
    <p:sldId id="362" r:id="rId6"/>
    <p:sldId id="475" r:id="rId7"/>
    <p:sldId id="474" r:id="rId8"/>
    <p:sldId id="473" r:id="rId9"/>
    <p:sldId id="360" r:id="rId10"/>
    <p:sldId id="368" r:id="rId11"/>
    <p:sldId id="369" r:id="rId12"/>
    <p:sldId id="373" r:id="rId13"/>
    <p:sldId id="435" r:id="rId14"/>
    <p:sldId id="464" r:id="rId15"/>
    <p:sldId id="389" r:id="rId16"/>
    <p:sldId id="392" r:id="rId17"/>
    <p:sldId id="463" r:id="rId18"/>
    <p:sldId id="465" r:id="rId19"/>
    <p:sldId id="430" r:id="rId20"/>
    <p:sldId id="391" r:id="rId21"/>
    <p:sldId id="472" r:id="rId22"/>
    <p:sldId id="468" r:id="rId23"/>
    <p:sldId id="393" r:id="rId24"/>
    <p:sldId id="476" r:id="rId25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7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ka Mitchell" initials="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76" autoAdjust="0"/>
  </p:normalViewPr>
  <p:slideViewPr>
    <p:cSldViewPr>
      <p:cViewPr varScale="1">
        <p:scale>
          <a:sx n="63" d="100"/>
          <a:sy n="63" d="100"/>
        </p:scale>
        <p:origin x="1332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244"/>
    </p:cViewPr>
  </p:sorterViewPr>
  <p:notesViewPr>
    <p:cSldViewPr>
      <p:cViewPr varScale="1">
        <p:scale>
          <a:sx n="55" d="100"/>
          <a:sy n="55" d="100"/>
        </p:scale>
        <p:origin x="-1752" y="-84"/>
      </p:cViewPr>
      <p:guideLst>
        <p:guide orient="horz" pos="2927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m63\Dropbox\shared%20folders\Erika%20and%20Seth\2020%20Sarkar%20Symposium\sarkars%20char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Comparison of Behavioral Traits</a:t>
            </a:r>
          </a:p>
        </c:rich>
      </c:tx>
      <c:layout>
        <c:manualLayout>
          <c:xMode val="edge"/>
          <c:yMode val="edge"/>
          <c:x val="0.23617564595278095"/>
          <c:y val="2.17576031687293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2"/>
          <c:order val="0"/>
          <c:tx>
            <c:v>Bad</c:v>
          </c:tx>
          <c:spPr>
            <a:solidFill>
              <a:srgbClr val="FF3300"/>
            </a:solidFill>
            <a:ln>
              <a:noFill/>
            </a:ln>
            <a:effectLst/>
          </c:spPr>
          <c:invertIfNegative val="0"/>
          <c:cat>
            <c:multiLvlStrRef>
              <c:f>Behavior!$G$22:$H$32</c:f>
              <c:multiLvlStrCache>
                <c:ptCount val="11"/>
                <c:lvl>
                  <c:pt idx="0">
                    <c:v>Exposed</c:v>
                  </c:pt>
                  <c:pt idx="1">
                    <c:v>Non-exposed</c:v>
                  </c:pt>
                  <c:pt idx="3">
                    <c:v>Exposed</c:v>
                  </c:pt>
                  <c:pt idx="4">
                    <c:v>Non-exposed</c:v>
                  </c:pt>
                  <c:pt idx="6">
                    <c:v>Exposed</c:v>
                  </c:pt>
                  <c:pt idx="7">
                    <c:v>Non-exposed</c:v>
                  </c:pt>
                  <c:pt idx="9">
                    <c:v>Exposed</c:v>
                  </c:pt>
                  <c:pt idx="10">
                    <c:v>Non-exposed</c:v>
                  </c:pt>
                </c:lvl>
                <c:lvl>
                  <c:pt idx="0">
                    <c:v>Activity level</c:v>
                  </c:pt>
                  <c:pt idx="2">
                    <c:v>Concentration ability</c:v>
                  </c:pt>
                  <c:pt idx="5">
                    <c:v>Attention capacity</c:v>
                  </c:pt>
                  <c:pt idx="8">
                    <c:v>Intellectual capacity</c:v>
                  </c:pt>
                </c:lvl>
              </c:multiLvlStrCache>
            </c:multiLvlStrRef>
          </c:cat>
          <c:val>
            <c:numRef>
              <c:f>Behavior!$K$22:$K$32</c:f>
              <c:numCache>
                <c:formatCode>General</c:formatCode>
                <c:ptCount val="11"/>
                <c:pt idx="0">
                  <c:v>28.5</c:v>
                </c:pt>
                <c:pt idx="3">
                  <c:v>24</c:v>
                </c:pt>
                <c:pt idx="6">
                  <c:v>33</c:v>
                </c:pt>
                <c:pt idx="9">
                  <c:v>19.5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BC-4590-A44A-8DEEB373A05A}"/>
            </c:ext>
          </c:extLst>
        </c:ser>
        <c:ser>
          <c:idx val="1"/>
          <c:order val="1"/>
          <c:tx>
            <c:v>Mediocre</c:v>
          </c:tx>
          <c:spPr>
            <a:solidFill>
              <a:srgbClr val="FFCC00"/>
            </a:solidFill>
            <a:ln>
              <a:noFill/>
            </a:ln>
            <a:effectLst/>
          </c:spPr>
          <c:invertIfNegative val="0"/>
          <c:cat>
            <c:multiLvlStrRef>
              <c:f>Behavior!$G$22:$H$32</c:f>
              <c:multiLvlStrCache>
                <c:ptCount val="11"/>
                <c:lvl>
                  <c:pt idx="0">
                    <c:v>Exposed</c:v>
                  </c:pt>
                  <c:pt idx="1">
                    <c:v>Non-exposed</c:v>
                  </c:pt>
                  <c:pt idx="3">
                    <c:v>Exposed</c:v>
                  </c:pt>
                  <c:pt idx="4">
                    <c:v>Non-exposed</c:v>
                  </c:pt>
                  <c:pt idx="6">
                    <c:v>Exposed</c:v>
                  </c:pt>
                  <c:pt idx="7">
                    <c:v>Non-exposed</c:v>
                  </c:pt>
                  <c:pt idx="9">
                    <c:v>Exposed</c:v>
                  </c:pt>
                  <c:pt idx="10">
                    <c:v>Non-exposed</c:v>
                  </c:pt>
                </c:lvl>
                <c:lvl>
                  <c:pt idx="0">
                    <c:v>Activity level</c:v>
                  </c:pt>
                  <c:pt idx="2">
                    <c:v>Concentration ability</c:v>
                  </c:pt>
                  <c:pt idx="5">
                    <c:v>Attention capacity</c:v>
                  </c:pt>
                  <c:pt idx="8">
                    <c:v>Intellectual capacity</c:v>
                  </c:pt>
                </c:lvl>
              </c:multiLvlStrCache>
            </c:multiLvlStrRef>
          </c:cat>
          <c:val>
            <c:numRef>
              <c:f>Behavior!$J$22:$J$32</c:f>
              <c:numCache>
                <c:formatCode>General</c:formatCode>
                <c:ptCount val="11"/>
                <c:pt idx="0">
                  <c:v>16.5</c:v>
                </c:pt>
                <c:pt idx="3">
                  <c:v>1.5</c:v>
                </c:pt>
                <c:pt idx="6">
                  <c:v>22.5</c:v>
                </c:pt>
                <c:pt idx="9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BC-4590-A44A-8DEEB373A05A}"/>
            </c:ext>
          </c:extLst>
        </c:ser>
        <c:ser>
          <c:idx val="0"/>
          <c:order val="2"/>
          <c:tx>
            <c:v>Good</c:v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multiLvlStrRef>
              <c:f>Behavior!$G$22:$H$32</c:f>
              <c:multiLvlStrCache>
                <c:ptCount val="11"/>
                <c:lvl>
                  <c:pt idx="0">
                    <c:v>Exposed</c:v>
                  </c:pt>
                  <c:pt idx="1">
                    <c:v>Non-exposed</c:v>
                  </c:pt>
                  <c:pt idx="3">
                    <c:v>Exposed</c:v>
                  </c:pt>
                  <c:pt idx="4">
                    <c:v>Non-exposed</c:v>
                  </c:pt>
                  <c:pt idx="6">
                    <c:v>Exposed</c:v>
                  </c:pt>
                  <c:pt idx="7">
                    <c:v>Non-exposed</c:v>
                  </c:pt>
                  <c:pt idx="9">
                    <c:v>Exposed</c:v>
                  </c:pt>
                  <c:pt idx="10">
                    <c:v>Non-exposed</c:v>
                  </c:pt>
                </c:lvl>
                <c:lvl>
                  <c:pt idx="0">
                    <c:v>Activity level</c:v>
                  </c:pt>
                  <c:pt idx="2">
                    <c:v>Concentration ability</c:v>
                  </c:pt>
                  <c:pt idx="5">
                    <c:v>Attention capacity</c:v>
                  </c:pt>
                  <c:pt idx="8">
                    <c:v>Intellectual capacity</c:v>
                  </c:pt>
                </c:lvl>
              </c:multiLvlStrCache>
            </c:multiLvlStrRef>
          </c:cat>
          <c:val>
            <c:numRef>
              <c:f>Behavior!$I$22:$I$32</c:f>
              <c:numCache>
                <c:formatCode>General</c:formatCode>
                <c:ptCount val="11"/>
                <c:pt idx="0">
                  <c:v>103.5</c:v>
                </c:pt>
                <c:pt idx="3">
                  <c:v>124.5</c:v>
                </c:pt>
                <c:pt idx="6">
                  <c:v>94.5</c:v>
                </c:pt>
                <c:pt idx="9">
                  <c:v>118.5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0BC-4590-A44A-8DEEB373A05A}"/>
            </c:ext>
          </c:extLst>
        </c:ser>
        <c:ser>
          <c:idx val="5"/>
          <c:order val="3"/>
          <c:tx>
            <c:strRef>
              <c:f>Behavior!$N$20:$N$21</c:f>
              <c:strCache>
                <c:ptCount val="2"/>
                <c:pt idx="0">
                  <c:v>Non-exposed</c:v>
                </c:pt>
                <c:pt idx="1">
                  <c:v>Poor</c:v>
                </c:pt>
              </c:strCache>
            </c:strRef>
          </c:tx>
          <c:spPr>
            <a:solidFill>
              <a:srgbClr val="FF3300"/>
            </a:solidFill>
            <a:ln>
              <a:noFill/>
            </a:ln>
            <a:effectLst/>
          </c:spPr>
          <c:invertIfNegative val="0"/>
          <c:cat>
            <c:multiLvlStrRef>
              <c:f>Behavior!$G$22:$H$32</c:f>
              <c:multiLvlStrCache>
                <c:ptCount val="11"/>
                <c:lvl>
                  <c:pt idx="0">
                    <c:v>Exposed</c:v>
                  </c:pt>
                  <c:pt idx="1">
                    <c:v>Non-exposed</c:v>
                  </c:pt>
                  <c:pt idx="3">
                    <c:v>Exposed</c:v>
                  </c:pt>
                  <c:pt idx="4">
                    <c:v>Non-exposed</c:v>
                  </c:pt>
                  <c:pt idx="6">
                    <c:v>Exposed</c:v>
                  </c:pt>
                  <c:pt idx="7">
                    <c:v>Non-exposed</c:v>
                  </c:pt>
                  <c:pt idx="9">
                    <c:v>Exposed</c:v>
                  </c:pt>
                  <c:pt idx="10">
                    <c:v>Non-exposed</c:v>
                  </c:pt>
                </c:lvl>
                <c:lvl>
                  <c:pt idx="0">
                    <c:v>Activity level</c:v>
                  </c:pt>
                  <c:pt idx="2">
                    <c:v>Concentration ability</c:v>
                  </c:pt>
                  <c:pt idx="5">
                    <c:v>Attention capacity</c:v>
                  </c:pt>
                  <c:pt idx="8">
                    <c:v>Intellectual capacity</c:v>
                  </c:pt>
                </c:lvl>
              </c:multiLvlStrCache>
            </c:multiLvlStrRef>
          </c:cat>
          <c:val>
            <c:numRef>
              <c:f>Behavior!$N$22:$N$32</c:f>
              <c:numCache>
                <c:formatCode>General</c:formatCode>
                <c:ptCount val="11"/>
                <c:pt idx="1">
                  <c:v>1.5</c:v>
                </c:pt>
                <c:pt idx="4">
                  <c:v>4.5</c:v>
                </c:pt>
                <c:pt idx="7">
                  <c:v>4.5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0BC-4590-A44A-8DEEB373A05A}"/>
            </c:ext>
          </c:extLst>
        </c:ser>
        <c:ser>
          <c:idx val="4"/>
          <c:order val="4"/>
          <c:tx>
            <c:strRef>
              <c:f>Behavior!$M$20:$M$21</c:f>
              <c:strCache>
                <c:ptCount val="2"/>
                <c:pt idx="0">
                  <c:v>Non-exposed</c:v>
                </c:pt>
                <c:pt idx="1">
                  <c:v>Mediocre</c:v>
                </c:pt>
              </c:strCache>
            </c:strRef>
          </c:tx>
          <c:spPr>
            <a:solidFill>
              <a:srgbClr val="FFCC00"/>
            </a:solidFill>
            <a:ln>
              <a:noFill/>
            </a:ln>
            <a:effectLst/>
          </c:spPr>
          <c:invertIfNegative val="0"/>
          <c:cat>
            <c:multiLvlStrRef>
              <c:f>Behavior!$G$22:$H$32</c:f>
              <c:multiLvlStrCache>
                <c:ptCount val="11"/>
                <c:lvl>
                  <c:pt idx="0">
                    <c:v>Exposed</c:v>
                  </c:pt>
                  <c:pt idx="1">
                    <c:v>Non-exposed</c:v>
                  </c:pt>
                  <c:pt idx="3">
                    <c:v>Exposed</c:v>
                  </c:pt>
                  <c:pt idx="4">
                    <c:v>Non-exposed</c:v>
                  </c:pt>
                  <c:pt idx="6">
                    <c:v>Exposed</c:v>
                  </c:pt>
                  <c:pt idx="7">
                    <c:v>Non-exposed</c:v>
                  </c:pt>
                  <c:pt idx="9">
                    <c:v>Exposed</c:v>
                  </c:pt>
                  <c:pt idx="10">
                    <c:v>Non-exposed</c:v>
                  </c:pt>
                </c:lvl>
                <c:lvl>
                  <c:pt idx="0">
                    <c:v>Activity level</c:v>
                  </c:pt>
                  <c:pt idx="2">
                    <c:v>Concentration ability</c:v>
                  </c:pt>
                  <c:pt idx="5">
                    <c:v>Attention capacity</c:v>
                  </c:pt>
                  <c:pt idx="8">
                    <c:v>Intellectual capacity</c:v>
                  </c:pt>
                </c:lvl>
              </c:multiLvlStrCache>
            </c:multiLvlStrRef>
          </c:cat>
          <c:val>
            <c:numRef>
              <c:f>Behavior!$M$22:$M$32</c:f>
              <c:numCache>
                <c:formatCode>General</c:formatCode>
                <c:ptCount val="11"/>
                <c:pt idx="1">
                  <c:v>12</c:v>
                </c:pt>
                <c:pt idx="4">
                  <c:v>13.5</c:v>
                </c:pt>
                <c:pt idx="7">
                  <c:v>10.5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0BC-4590-A44A-8DEEB373A05A}"/>
            </c:ext>
          </c:extLst>
        </c:ser>
        <c:ser>
          <c:idx val="3"/>
          <c:order val="5"/>
          <c:tx>
            <c:strRef>
              <c:f>Behavior!$L$20:$L$21</c:f>
              <c:strCache>
                <c:ptCount val="2"/>
                <c:pt idx="0">
                  <c:v>Non-exposed</c:v>
                </c:pt>
                <c:pt idx="1">
                  <c:v>Good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multiLvlStrRef>
              <c:f>Behavior!$G$22:$H$32</c:f>
              <c:multiLvlStrCache>
                <c:ptCount val="11"/>
                <c:lvl>
                  <c:pt idx="0">
                    <c:v>Exposed</c:v>
                  </c:pt>
                  <c:pt idx="1">
                    <c:v>Non-exposed</c:v>
                  </c:pt>
                  <c:pt idx="3">
                    <c:v>Exposed</c:v>
                  </c:pt>
                  <c:pt idx="4">
                    <c:v>Non-exposed</c:v>
                  </c:pt>
                  <c:pt idx="6">
                    <c:v>Exposed</c:v>
                  </c:pt>
                  <c:pt idx="7">
                    <c:v>Non-exposed</c:v>
                  </c:pt>
                  <c:pt idx="9">
                    <c:v>Exposed</c:v>
                  </c:pt>
                  <c:pt idx="10">
                    <c:v>Non-exposed</c:v>
                  </c:pt>
                </c:lvl>
                <c:lvl>
                  <c:pt idx="0">
                    <c:v>Activity level</c:v>
                  </c:pt>
                  <c:pt idx="2">
                    <c:v>Concentration ability</c:v>
                  </c:pt>
                  <c:pt idx="5">
                    <c:v>Attention capacity</c:v>
                  </c:pt>
                  <c:pt idx="8">
                    <c:v>Intellectual capacity</c:v>
                  </c:pt>
                </c:lvl>
              </c:multiLvlStrCache>
            </c:multiLvlStrRef>
          </c:cat>
          <c:val>
            <c:numRef>
              <c:f>Behavior!$L$22:$L$32</c:f>
              <c:numCache>
                <c:formatCode>General</c:formatCode>
                <c:ptCount val="11"/>
                <c:pt idx="1">
                  <c:v>136.5</c:v>
                </c:pt>
                <c:pt idx="4">
                  <c:v>133.5</c:v>
                </c:pt>
                <c:pt idx="7">
                  <c:v>135</c:v>
                </c:pt>
                <c:pt idx="10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0BC-4590-A44A-8DEEB373A0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"/>
        <c:overlap val="100"/>
        <c:axId val="605822464"/>
        <c:axId val="605823120"/>
      </c:barChart>
      <c:catAx>
        <c:axId val="605822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5823120"/>
        <c:crosses val="autoZero"/>
        <c:auto val="1"/>
        <c:lblAlgn val="ctr"/>
        <c:lblOffset val="100"/>
        <c:noMultiLvlLbl val="0"/>
      </c:catAx>
      <c:valAx>
        <c:axId val="605823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5822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20FE098A-959B-43DB-A04B-56144A85178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56" tIns="46328" rIns="92656" bIns="46328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Times New Roman (Arabic)" pitchFamily="18" charset="-7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741BFE1E-F64D-47A5-928E-236F76BD823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513" y="0"/>
            <a:ext cx="303688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56" tIns="46328" rIns="92656" bIns="46328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Times New Roman (Arabic)" pitchFamily="18" charset="-7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7108" name="Rectangle 4">
            <a:extLst>
              <a:ext uri="{FF2B5EF4-FFF2-40B4-BE49-F238E27FC236}">
                <a16:creationId xmlns:a16="http://schemas.microsoft.com/office/drawing/2014/main" id="{EC912A9A-828C-4863-B6C7-00AAEAB5C84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6888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56" tIns="46328" rIns="92656" bIns="46328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Times New Roman (Arabic)" pitchFamily="18" charset="-7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7109" name="Rectangle 5">
            <a:extLst>
              <a:ext uri="{FF2B5EF4-FFF2-40B4-BE49-F238E27FC236}">
                <a16:creationId xmlns:a16="http://schemas.microsoft.com/office/drawing/2014/main" id="{D33DD655-111A-4BD1-A4C2-8B11D2FDE34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513" y="8831263"/>
            <a:ext cx="3036887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56" tIns="46328" rIns="92656" bIns="46328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B070951-FDA9-410E-943B-D3749C8594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17B25562-6930-4E74-9485-252BC391AE9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56" tIns="46328" rIns="92656" bIns="46328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Times New Roman (Arabic)" pitchFamily="18" charset="-7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F175638D-16BA-4C43-A7D3-3EB607B5348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3513" y="0"/>
            <a:ext cx="303688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56" tIns="46328" rIns="92656" bIns="46328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Times New Roman (Arabic)" pitchFamily="18" charset="-7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46C2BC99-DC1B-435F-88CF-5A4D056E199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9788" cy="34877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id="{B72EC435-DC91-4762-8128-9D795072EDA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56" tIns="46328" rIns="92656" bIns="46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SA" noProof="0"/>
              <a:t>Click to edit Master text styles</a:t>
            </a:r>
          </a:p>
          <a:p>
            <a:pPr lvl="1"/>
            <a:r>
              <a:rPr lang="en-US" altLang="ar-SA" noProof="0"/>
              <a:t>Second level</a:t>
            </a:r>
          </a:p>
          <a:p>
            <a:pPr lvl="2"/>
            <a:r>
              <a:rPr lang="en-US" altLang="ar-SA" noProof="0"/>
              <a:t>Third level</a:t>
            </a:r>
          </a:p>
          <a:p>
            <a:pPr lvl="3"/>
            <a:r>
              <a:rPr lang="en-US" altLang="ar-SA" noProof="0"/>
              <a:t>Fourth level</a:t>
            </a:r>
          </a:p>
          <a:p>
            <a:pPr lvl="4"/>
            <a:r>
              <a:rPr lang="en-US" altLang="ar-SA" noProof="0"/>
              <a:t>Fifth level</a:t>
            </a:r>
          </a:p>
        </p:txBody>
      </p:sp>
      <p:sp>
        <p:nvSpPr>
          <p:cNvPr id="31750" name="Rectangle 6">
            <a:extLst>
              <a:ext uri="{FF2B5EF4-FFF2-40B4-BE49-F238E27FC236}">
                <a16:creationId xmlns:a16="http://schemas.microsoft.com/office/drawing/2014/main" id="{FE4868A8-A1C0-43DA-AC41-0B2C29619CB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6888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56" tIns="46328" rIns="92656" bIns="46328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Times New Roman (Arabic)" pitchFamily="18" charset="-7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1751" name="Rectangle 7">
            <a:extLst>
              <a:ext uri="{FF2B5EF4-FFF2-40B4-BE49-F238E27FC236}">
                <a16:creationId xmlns:a16="http://schemas.microsoft.com/office/drawing/2014/main" id="{95E9E9F3-4BA6-4347-BF81-44FB53B81C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513" y="8831263"/>
            <a:ext cx="3036887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56" tIns="46328" rIns="92656" bIns="46328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4D266BE-0DCE-416C-AD60-5028395792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 (Arabic)" pitchFamily="18" charset="-7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 (Arabic)" pitchFamily="18" charset="-7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 (Arabic)" pitchFamily="18" charset="-7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 (Arabic)" pitchFamily="18" charset="-7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 (Arabic)" pitchFamily="18" charset="-7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11E5719D-DDD5-4D8C-987B-47D7E91812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3596774-2A93-4EB3-A3EF-E2259893C7DA}" type="slidenum">
              <a:rPr lang="en-US" altLang="en-US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7DD89941-3A79-4380-B6AF-886CED1C98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8200" cy="3486150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33EB803B-BCBC-49D1-A193-562316CD6F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Times New Roman (Arabic)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87590274-1151-4DED-A3C2-26F3CB70DA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DC5E691-4C0C-45C9-8B38-573B30A4E28B}" type="slidenum">
              <a:rPr lang="en-US" altLang="en-US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CD45ACAA-C956-4D38-82AE-EAD03F1C21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40D5EE0F-24DE-4994-8924-07AC3D341A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Times New Roman (Arabic)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425FC8C9-39DA-4C1F-BDB1-A4AF708086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E01A6A-4B99-4A2B-B83D-66921EF9D4B1}" type="slidenum">
              <a:rPr lang="en-US" altLang="en-US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FAA6A9CA-A038-4714-9F3F-A777694307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8200" cy="3486150"/>
          </a:xfrm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B1546F42-502C-4F14-A0FB-43D9A8AF71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Times New Roman (Arabic)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33EAFB-B8D6-47BC-A415-0E914EB11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9BD7E-82EE-4FBF-AE8A-48A6A3B8C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3259D-2B3E-4BD9-B223-7A4332154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DB410-4851-4554-BF12-D8F531B5A2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499736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7B899-F5FF-4D9A-A59E-619113E71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1133A-3F87-4D85-8738-ED10A2903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EDED8-25EC-4E2F-AF71-8D298138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43CC5-61AD-491D-9B7E-A6686E672E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4254671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A6CD1-97DA-48C7-A7F7-70D3EFE09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638F6-3B40-4165-8DDE-D329AB262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3E315-8DD4-4E04-A997-B8CCD72F3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89F1D-5047-4E27-BC28-DADA24DB8B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9342191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BF084-37EA-4104-8DB6-A9882BB48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FDA20-E16B-4198-A59B-23FC8C387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FBF41-9814-48F4-B83C-3233CE41C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7CD83-52B9-44B7-AFB1-66EAD5BB2F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7617601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7AE9E2-D012-4382-940E-4A4BBBA5D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2A2CB2-DADD-4628-AD5B-6D9C4352E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A5B97-D69B-43FD-B6FC-F36C15FBF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75CE3-7D54-432E-B9BA-C28DEDE67B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1817079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CF9CEA6-92E0-4432-8565-DF63D5C05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9CCB62D-3D94-4F21-8C70-6E9D6AA43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A7DFF85-7BAE-48AF-BA9B-E37DA7CD1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2F951-6F5F-4490-875F-F3FF15606E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1919504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6764BA9-75CD-4659-A5C8-CE67E08CC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5499D94-146D-4095-B32A-3F5BA3264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A8F4BC7-69C7-4EBC-8107-8C0A4936A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1F986-C862-4004-8BDB-C3CA1EB014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212469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50DA421-CE22-47DB-9F23-BE9000DF9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A5B9437-C9D8-4A06-932D-BA59ECCF0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DE5E79C-F7CA-4CC4-9511-D2925CC6B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B9DAC-3DB5-4377-B20F-4F72F2F34E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6281036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9211190-E826-4DDE-8E9B-565760A8B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99A3520-3A42-4022-9B90-4770BD817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C7AC6E4-89C2-4D20-B00D-5EB50B6A1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E0829-CCC4-40B7-BEA0-F74894EE1B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8718612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48D8ADB-65AF-48FA-BE63-5287E65F6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0FC7775-BE87-4508-8E7B-BF5AAA9E8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DAE55F-6EAD-4FDB-B67B-28B72E96F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780C6-1DA9-4326-833F-1647499F1A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8345064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9D2966B-B5FF-4EF3-916A-EB22FC5A3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E5E46A-CEA0-4985-8CFC-9BD17E444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F8ED59B-98DF-4458-BC33-076ACDF48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8F401-6578-4701-87A3-54F3D96BB2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4230893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67D394A-627B-4080-9E60-013E7C678D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2518521-8E37-4423-ADCA-919FE78DA8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0ABA8-EE89-470F-B765-B59FD370FB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E3D2-D7D1-49AC-A164-65500F4E34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E0049-D420-4558-A963-EF286B31A1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488BA32-C59D-427B-BC5F-75A66099E9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zoom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bln1018.worldbank.org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6.png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dekerzdravia.sk/?main=article&amp;id=72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2.png"/><Relationship Id="rId4" Type="http://schemas.openxmlformats.org/officeDocument/2006/relationships/oleObject" Target="../embeddings/oleObject3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periodictable.com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phys4.harvard.edu/~wilson/arsenic_project_pictures2.html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DA679B1-B80A-4F2D-8A5F-95ED16C87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15925"/>
            <a:ext cx="91440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ar-SA" sz="4000" b="1" dirty="0">
                <a:latin typeface="Arial" panose="020B0604020202020204" pitchFamily="34" charset="0"/>
                <a:cs typeface="Times New Roman (Arabic)" pitchFamily="18" charset="0"/>
              </a:rPr>
              <a:t>Discovering the Largest Mass Poisoning in History</a:t>
            </a:r>
          </a:p>
          <a:p>
            <a:pPr algn="ctr" eaLnBrk="1" hangingPunct="1"/>
            <a:endParaRPr lang="en-US" altLang="ar-SA" b="1" dirty="0">
              <a:latin typeface="Arial" panose="020B0604020202020204" pitchFamily="34" charset="0"/>
              <a:cs typeface="Times New Roman (Arabic)" pitchFamily="18" charset="0"/>
            </a:endParaRPr>
          </a:p>
          <a:p>
            <a:pPr algn="ctr" eaLnBrk="1" hangingPunct="1"/>
            <a:r>
              <a:rPr lang="en-US" altLang="ar-SA" b="1" dirty="0">
                <a:latin typeface="Arial" panose="020B0604020202020204" pitchFamily="34" charset="0"/>
                <a:cs typeface="Times New Roman (Arabic)" pitchFamily="18" charset="0"/>
              </a:rPr>
              <a:t>Arsenic, Manganese, Uranium, and Other Toxic Metals in the Drinking Water of Bangladesh, India, Myanmar, Nepal, and Ultimately the World</a:t>
            </a:r>
          </a:p>
          <a:p>
            <a:pPr algn="ctr" eaLnBrk="1" hangingPunct="1"/>
            <a:endParaRPr lang="en-US" altLang="ar-SA" b="1" dirty="0">
              <a:latin typeface="Arial" panose="020B0604020202020204" pitchFamily="34" charset="0"/>
              <a:cs typeface="Times New Roman (Arabic)" pitchFamily="18" charset="0"/>
            </a:endParaRPr>
          </a:p>
          <a:p>
            <a:pPr algn="ctr" eaLnBrk="1" hangingPunct="1"/>
            <a:r>
              <a:rPr lang="en-US" altLang="ar-SA" b="1" i="1" dirty="0">
                <a:latin typeface="Arial" panose="020B0604020202020204" pitchFamily="34" charset="0"/>
                <a:cs typeface="Times New Roman (Arabic)" pitchFamily="18" charset="0"/>
              </a:rPr>
              <a:t>A Tribute to Dr. </a:t>
            </a:r>
            <a:r>
              <a:rPr lang="en-US" altLang="ar-SA" b="1" i="1" dirty="0" err="1">
                <a:latin typeface="Arial" panose="020B0604020202020204" pitchFamily="34" charset="0"/>
                <a:cs typeface="Times New Roman (Arabic)" pitchFamily="18" charset="0"/>
              </a:rPr>
              <a:t>Bibudhendra</a:t>
            </a:r>
            <a:r>
              <a:rPr lang="en-US" altLang="ar-SA" b="1" i="1" dirty="0">
                <a:latin typeface="Arial" panose="020B0604020202020204" pitchFamily="34" charset="0"/>
                <a:cs typeface="Times New Roman (Arabic)" pitchFamily="18" charset="0"/>
              </a:rPr>
              <a:t> Sarkar from His Team</a:t>
            </a:r>
          </a:p>
        </p:txBody>
      </p:sp>
      <p:pic>
        <p:nvPicPr>
          <p:cNvPr id="4099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DDC3CAD-A625-4AA6-977C-1D7AF6548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2" descr="A person holding a glass of wine&#10;&#10;Description automatically generated">
            <a:extLst>
              <a:ext uri="{FF2B5EF4-FFF2-40B4-BE49-F238E27FC236}">
                <a16:creationId xmlns:a16="http://schemas.microsoft.com/office/drawing/2014/main" id="{3C3EDADB-032E-40F3-BBEB-235A8DCC3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38" y="3657600"/>
            <a:ext cx="279876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>
            <a:extLst>
              <a:ext uri="{FF2B5EF4-FFF2-40B4-BE49-F238E27FC236}">
                <a16:creationId xmlns:a16="http://schemas.microsoft.com/office/drawing/2014/main" id="{D781536C-6185-4AC1-98FC-BC7E2725D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ar-SA" sz="2800" b="1">
                <a:latin typeface="Arial" panose="020B0604020202020204" pitchFamily="34" charset="0"/>
              </a:rPr>
              <a:t>The Discovery of Other Toxic Elements in Bangladesh’s Drinking Water</a:t>
            </a:r>
            <a:endParaRPr lang="en-US" altLang="ar-SA" sz="2800">
              <a:latin typeface="Arial" panose="020B0604020202020204" pitchFamily="34" charset="0"/>
            </a:endParaRP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98283752-98EF-4ADE-A888-D407B29D1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251325"/>
            <a:ext cx="91440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ar-SA" sz="2400">
                <a:latin typeface="Arial" panose="020B0604020202020204" pitchFamily="34" charset="0"/>
              </a:rPr>
              <a:t>At least 27% of the drinking water wells in Bangladesh contain an analytical interference to the 1,10-phenanthroline methods for measuring ferrous iron and total iron.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BDF89E9-D083-4409-9050-0EF30FB7AC46}"/>
              </a:ext>
            </a:extLst>
          </p:cNvPr>
          <p:cNvGraphicFramePr>
            <a:graphicFrameLocks noGrp="1"/>
          </p:cNvGraphicFramePr>
          <p:nvPr/>
        </p:nvGraphicFramePr>
        <p:xfrm>
          <a:off x="304800" y="990600"/>
          <a:ext cx="8381999" cy="32484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539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82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298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325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</a:rPr>
                        <a:t>Analyte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431" marR="80431" marT="40217" marB="402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Independent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Standard Recovery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(Analyte Added to Distilled Water)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431" marR="80431" marT="40217" marB="402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Sample Matrix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Spike Recovery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(Analyte Added to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Drinking Water)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431" marR="80431" marT="40217" marB="402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Arsenic (As)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431" marR="80431" marT="40217" marB="402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83%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431" marR="80431" marT="40217" marB="402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89 </a:t>
                      </a:r>
                      <a:r>
                        <a:rPr lang="en-US" sz="2000" dirty="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2000" dirty="0">
                          <a:effectLst/>
                        </a:rPr>
                        <a:t> 11%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431" marR="80431" marT="40217" marB="402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933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Ferrous iron (Fe</a:t>
                      </a:r>
                      <a:r>
                        <a:rPr lang="en-US" sz="2000" b="1" baseline="30000" dirty="0">
                          <a:effectLst/>
                        </a:rPr>
                        <a:t>2+</a:t>
                      </a:r>
                      <a:r>
                        <a:rPr lang="en-US" sz="2000" b="1" dirty="0">
                          <a:effectLst/>
                        </a:rPr>
                        <a:t>)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431" marR="80431" marT="40217" marB="402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93 </a:t>
                      </a:r>
                      <a:r>
                        <a:rPr lang="en-US" sz="2000" dirty="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2000" dirty="0">
                          <a:effectLst/>
                        </a:rPr>
                        <a:t> 10%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431" marR="80431" marT="40217" marB="402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highlight>
                            <a:srgbClr val="FFFF00"/>
                          </a:highlight>
                        </a:rPr>
                        <a:t>34 </a:t>
                      </a:r>
                      <a:r>
                        <a:rPr lang="en-US" sz="2000" dirty="0">
                          <a:effectLst/>
                          <a:highlight>
                            <a:srgbClr val="FFFF00"/>
                          </a:highlight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2000" dirty="0">
                          <a:effectLst/>
                          <a:highlight>
                            <a:srgbClr val="FFFF00"/>
                          </a:highlight>
                        </a:rPr>
                        <a:t> 23%</a:t>
                      </a:r>
                      <a:endParaRPr lang="en-US" sz="20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431" marR="80431" marT="40217" marB="402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933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Total iron (Fe)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431" marR="80431" marT="40217" marB="402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95%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431" marR="80431" marT="40217" marB="402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highlight>
                            <a:srgbClr val="FFFF00"/>
                          </a:highlight>
                        </a:rPr>
                        <a:t>Not measured, at least 27% of samples developed the wrong color.</a:t>
                      </a:r>
                      <a:endParaRPr lang="en-US" sz="20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431" marR="80431" marT="40217" marB="402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245" name="Rectangle 2">
            <a:extLst>
              <a:ext uri="{FF2B5EF4-FFF2-40B4-BE49-F238E27FC236}">
                <a16:creationId xmlns:a16="http://schemas.microsoft.com/office/drawing/2014/main" id="{48B3CA6C-8339-4351-B740-C374F55FB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06440"/>
            <a:ext cx="9144000" cy="10525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USAID. Report of the Impact of the Bangladesh Rural Electrification Program on Groundwater Quality. Prepared by the Bangladesh Rural Electrification Board. Funded by USAID, Contract No. USAID RE III 388-0070. Dhaka, Bangladesh: USAID, 1997.</a:t>
            </a:r>
          </a:p>
          <a:p>
            <a:pPr marL="285750" indent="-28575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Frisbie SH, Maynard DM, Hoque BA. The nature and extent of arsenic-affected drinking water in Bangladesh. In: Metals and Genetics (Sarkar B, ed). New York: Plenum Publishing Co, 1999; 67–85.</a:t>
            </a:r>
          </a:p>
        </p:txBody>
      </p:sp>
    </p:spTree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>
            <a:extLst>
              <a:ext uri="{FF2B5EF4-FFF2-40B4-BE49-F238E27FC236}">
                <a16:creationId xmlns:a16="http://schemas.microsoft.com/office/drawing/2014/main" id="{96B2168F-0700-41A3-8E31-AB2746734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3" y="685800"/>
            <a:ext cx="3000375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2">
            <a:extLst>
              <a:ext uri="{FF2B5EF4-FFF2-40B4-BE49-F238E27FC236}">
                <a16:creationId xmlns:a16="http://schemas.microsoft.com/office/drawing/2014/main" id="{17A30EF8-BA11-4303-AC58-6220DBC3C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634047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60% of Bangladesh’s area contains groundwater with Mn concentrations greater than the WHO Health-based Value.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The discovery of Mn in Bangladesh’s drinking water sparked new research on Mn toxicity in children.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In children, Mn in drinking water causes IQ deficits, learning disabilities, and behavioral problems (eg. ADHD).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In adults, ingestion of Mn has been associated with emotional lability, violent behaviors, and depression.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Ingestion of Mn has also been associated with liver and kidney damage, hearing loss, and inflammation.</a:t>
            </a:r>
          </a:p>
        </p:txBody>
      </p:sp>
      <p:sp>
        <p:nvSpPr>
          <p:cNvPr id="11268" name="Text Box 3">
            <a:extLst>
              <a:ext uri="{FF2B5EF4-FFF2-40B4-BE49-F238E27FC236}">
                <a16:creationId xmlns:a16="http://schemas.microsoft.com/office/drawing/2014/main" id="{11675E1A-1AEB-4925-B585-E47914D7F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5213" y="4389438"/>
            <a:ext cx="29987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ar-SA">
                <a:latin typeface="Arial" panose="020B0604020202020204" pitchFamily="34" charset="0"/>
              </a:rPr>
              <a:t>Map of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Mn </a:t>
            </a:r>
            <a:r>
              <a:rPr lang="en-US" altLang="ar-SA">
                <a:latin typeface="Arial" panose="020B0604020202020204" pitchFamily="34" charset="0"/>
              </a:rPr>
              <a:t>concentration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(mg/L) in Bangladesh.</a:t>
            </a:r>
          </a:p>
        </p:txBody>
      </p:sp>
      <p:sp>
        <p:nvSpPr>
          <p:cNvPr id="11269" name="Rectangle 1">
            <a:extLst>
              <a:ext uri="{FF2B5EF4-FFF2-40B4-BE49-F238E27FC236}">
                <a16:creationId xmlns:a16="http://schemas.microsoft.com/office/drawing/2014/main" id="{0B88B906-C1C4-4845-9A24-DDA09E400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03838"/>
            <a:ext cx="9144000" cy="1554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ar-SA" sz="1100" dirty="0">
                <a:latin typeface="Arial" panose="020B0604020202020204" pitchFamily="34" charset="0"/>
              </a:rPr>
              <a:t>Frisbie, S.H., R. Ortega, D.M. Maynard, and B. Sarkar. 2002. The concentrations of arsenic and other toxic elements in Bangladesh’s drinking water. Environmental Health Perspectives. 110(11):1147-1153.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ar-SA" sz="1100" dirty="0">
                <a:latin typeface="Arial" panose="020B0604020202020204" pitchFamily="34" charset="0"/>
              </a:rPr>
              <a:t>Frisbie, S.H., E.J. Mitchell, H. Dustin, D.M. Maynard, and B. Sarkar. 2012. World Health Organization discontinues its drinking-water guideline for manganese. Environmental Health Perspectives. 120(6): 775–778.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ar-SA" sz="1100" dirty="0">
                <a:latin typeface="Arial" panose="020B0604020202020204" pitchFamily="34" charset="0"/>
              </a:rPr>
              <a:t>Mitchell, E.J., S.H. Frisbie, and B. Sarkar. 2011. Exposure to multiple metals from groundwater—a global crisis: Geology, climate change, health effects, testing, and mitigation. </a:t>
            </a:r>
            <a:r>
              <a:rPr lang="en-US" altLang="ar-SA" sz="1100" dirty="0" err="1">
                <a:latin typeface="Arial" panose="020B0604020202020204" pitchFamily="34" charset="0"/>
              </a:rPr>
              <a:t>Metallomics</a:t>
            </a:r>
            <a:r>
              <a:rPr lang="en-US" altLang="ar-SA" sz="1100" dirty="0">
                <a:latin typeface="Arial" panose="020B0604020202020204" pitchFamily="34" charset="0"/>
              </a:rPr>
              <a:t>. 3(9): 874–908.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ar-SA" sz="1100" dirty="0" err="1">
                <a:latin typeface="Arial" panose="020B0604020202020204" pitchFamily="34" charset="0"/>
              </a:rPr>
              <a:t>Kresovich</a:t>
            </a:r>
            <a:r>
              <a:rPr lang="en-US" altLang="ar-SA" sz="1100" dirty="0">
                <a:latin typeface="Arial" panose="020B0604020202020204" pitchFamily="34" charset="0"/>
              </a:rPr>
              <a:t> JK, </a:t>
            </a:r>
            <a:r>
              <a:rPr lang="en-US" altLang="ar-SA" sz="1100" dirty="0" err="1">
                <a:latin typeface="Arial" panose="020B0604020202020204" pitchFamily="34" charset="0"/>
              </a:rPr>
              <a:t>Bulka</a:t>
            </a:r>
            <a:r>
              <a:rPr lang="en-US" altLang="ar-SA" sz="1100" dirty="0">
                <a:latin typeface="Arial" panose="020B0604020202020204" pitchFamily="34" charset="0"/>
              </a:rPr>
              <a:t> CM, Joyce BT, </a:t>
            </a:r>
            <a:r>
              <a:rPr lang="en-US" altLang="ar-SA" sz="1100" dirty="0" err="1">
                <a:latin typeface="Arial" panose="020B0604020202020204" pitchFamily="34" charset="0"/>
              </a:rPr>
              <a:t>Vokonas</a:t>
            </a:r>
            <a:r>
              <a:rPr lang="en-US" altLang="ar-SA" sz="1100" dirty="0">
                <a:latin typeface="Arial" panose="020B0604020202020204" pitchFamily="34" charset="0"/>
              </a:rPr>
              <a:t> PS, Schwartz J, </a:t>
            </a:r>
            <a:r>
              <a:rPr lang="en-US" altLang="ar-SA" sz="1100" dirty="0" err="1">
                <a:latin typeface="Arial" panose="020B0604020202020204" pitchFamily="34" charset="0"/>
              </a:rPr>
              <a:t>Baccarelli</a:t>
            </a:r>
            <a:r>
              <a:rPr lang="en-US" altLang="ar-SA" sz="1100" dirty="0">
                <a:latin typeface="Arial" panose="020B0604020202020204" pitchFamily="34" charset="0"/>
              </a:rPr>
              <a:t> AA, Hibler EA, Hou L. The inflammatory potential of dietary manganese in a cohort of elderly men. Biological Trace Element Research. 2018; 183:49-57.</a:t>
            </a:r>
          </a:p>
        </p:txBody>
      </p:sp>
      <p:sp>
        <p:nvSpPr>
          <p:cNvPr id="11270" name="Rectangle 4">
            <a:extLst>
              <a:ext uri="{FF2B5EF4-FFF2-40B4-BE49-F238E27FC236}">
                <a16:creationId xmlns:a16="http://schemas.microsoft.com/office/drawing/2014/main" id="{56E079DE-4EEB-45BA-8358-6154E3608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ar-SA" sz="2800" b="1">
                <a:latin typeface="Arial" panose="020B0604020202020204" pitchFamily="34" charset="0"/>
              </a:rPr>
              <a:t>Manganese is Widespread in Drinking Water</a:t>
            </a:r>
            <a:endParaRPr lang="en-US" altLang="ar-SA" sz="2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>
            <a:extLst>
              <a:ext uri="{FF2B5EF4-FFF2-40B4-BE49-F238E27FC236}">
                <a16:creationId xmlns:a16="http://schemas.microsoft.com/office/drawing/2014/main" id="{E67A5C6E-9AF9-4C0D-97E7-F8D25AAC2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038600"/>
            <a:ext cx="8763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5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ar-SA" sz="1400" baseline="30000">
                <a:latin typeface="Arial Unicode MS" pitchFamily="34" charset="-128"/>
                <a:ea typeface="Arial Unicode MS" pitchFamily="34" charset="-128"/>
              </a:rPr>
              <a:t>a</a:t>
            </a:r>
            <a:r>
              <a:rPr lang="en-US" altLang="ar-SA" sz="1400">
                <a:latin typeface="Arial" panose="020B0604020202020204" pitchFamily="34" charset="0"/>
                <a:ea typeface="Arial Unicode MS" pitchFamily="34" charset="-128"/>
              </a:rPr>
              <a:t> Assuming Bangladesh has 158,570,535 people (July 2011 est.) and 97% of its population drinks well water.</a:t>
            </a:r>
          </a:p>
        </p:txBody>
      </p:sp>
      <p:sp>
        <p:nvSpPr>
          <p:cNvPr id="12291" name="Text Box 38">
            <a:extLst>
              <a:ext uri="{FF2B5EF4-FFF2-40B4-BE49-F238E27FC236}">
                <a16:creationId xmlns:a16="http://schemas.microsoft.com/office/drawing/2014/main" id="{1D01EAD6-7F66-496B-B273-B6CBC887E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ar-SA" sz="2400" b="1">
                <a:latin typeface="Arial" panose="020B0604020202020204" pitchFamily="34" charset="0"/>
              </a:rPr>
              <a:t>Estimated Number of Bangladeshis Drinking Water with Metal Concentrations above WHO Guidelines</a:t>
            </a:r>
            <a:endParaRPr lang="en-US" alt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2" name="Rectangle 212">
            <a:extLst>
              <a:ext uri="{FF2B5EF4-FFF2-40B4-BE49-F238E27FC236}">
                <a16:creationId xmlns:a16="http://schemas.microsoft.com/office/drawing/2014/main" id="{1A305534-3C9B-4023-94FF-1D5F26075B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25132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ar-SA" sz="2000">
                <a:latin typeface="Arial" panose="020B0604020202020204" pitchFamily="34" charset="0"/>
              </a:rPr>
              <a:t>We also found Boron (B), barium (Ba), molybdenum (Mo), and uranium (U) above WHO health-based guidelines in Bangladesh.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2D2C42C-DA76-489C-BAD5-1FC530E3772E}"/>
              </a:ext>
            </a:extLst>
          </p:cNvPr>
          <p:cNvGraphicFramePr>
            <a:graphicFrameLocks noGrp="1"/>
          </p:cNvGraphicFramePr>
          <p:nvPr/>
        </p:nvGraphicFramePr>
        <p:xfrm>
          <a:off x="238125" y="831850"/>
          <a:ext cx="8669337" cy="32448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8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4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38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02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776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Metal</a:t>
                      </a:r>
                    </a:p>
                  </a:txBody>
                  <a:tcPr marL="80204" marR="80204" marT="40101" marB="401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Selected Health Effects</a:t>
                      </a:r>
                    </a:p>
                  </a:txBody>
                  <a:tcPr marL="80204" marR="80204" marT="40101" marB="401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WHO Guideline or Health-based value (µg/L)</a:t>
                      </a:r>
                    </a:p>
                  </a:txBody>
                  <a:tcPr marL="80204" marR="80204" marT="40101" marB="401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Percent of Bangladesh’s Area Exceeding WHO Guideline</a:t>
                      </a:r>
                    </a:p>
                  </a:txBody>
                  <a:tcPr marL="80204" marR="80204" marT="40101" marB="401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 of Bangladeshis Drinking Unsafe Water </a:t>
                      </a:r>
                      <a:r>
                        <a:rPr lang="en-US" sz="1800" b="1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80204" marR="80204" marT="40101" marB="401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54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As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04" marR="80204" marT="40101" marB="401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Known carcinogen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04" marR="80204" marT="40101" marB="401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10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04" marR="80204" marT="40101" marB="401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49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04" marR="80204" marT="40101" marB="401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75,000,000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04" marR="80204" marT="40101" marB="401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454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Mn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04" marR="80204" marT="40101" marB="401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Neurotoxin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04" marR="80204" marT="40101" marB="401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400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04" marR="80204" marT="40101" marB="401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60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04" marR="80204" marT="40101" marB="401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92,000,000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04" marR="80204" marT="40101" marB="401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89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Pb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04" marR="80204" marT="40101" marB="401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Neurotoxin, possible carcinogen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04" marR="80204" marT="40101" marB="401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10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04" marR="80204" marT="40101" marB="401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04" marR="80204" marT="40101" marB="401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4,600,000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04" marR="80204" marT="40101" marB="401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57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Ni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04" marR="80204" marT="40101" marB="401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Probable carcinogen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04" marR="80204" marT="40101" marB="401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20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04" marR="80204" marT="40101" marB="401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&lt; 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04" marR="80204" marT="40101" marB="401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&lt; 1,500,000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04" marR="80204" marT="40101" marB="401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457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Cr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04" marR="80204" marT="40101" marB="401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Carcinogen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04" marR="80204" marT="40101" marB="401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04" marR="80204" marT="40101" marB="401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&lt; 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04" marR="80204" marT="40101" marB="401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&lt; 1,500,000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204" marR="80204" marT="40101" marB="401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337" name="Rectangle 6">
            <a:extLst>
              <a:ext uri="{FF2B5EF4-FFF2-40B4-BE49-F238E27FC236}">
                <a16:creationId xmlns:a16="http://schemas.microsoft.com/office/drawing/2014/main" id="{013D3B5E-2B59-41E9-93B2-84A952C24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949825"/>
            <a:ext cx="9144000" cy="1908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ar-SA" sz="1000" dirty="0">
                <a:latin typeface="Arial" panose="020B0604020202020204" pitchFamily="34" charset="0"/>
              </a:rPr>
              <a:t>Frisbie, S.H., R. Ortega, D.M. Maynard, and B. Sarkar. 2002. The concentrations of arsenic and other toxic elements in Bangladesh’s drinking water. Environmental Health Perspectives. 110(11):1147-1153.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ar-SA" sz="1000" dirty="0">
                <a:latin typeface="Arial" panose="020B0604020202020204" pitchFamily="34" charset="0"/>
              </a:rPr>
              <a:t>Frisbie, S.H., E.J. Mitchell, A.Z. Yusuf, M.Y. Siddiq, R.E. Sanchez, R. Ortega, D.M. Maynard, and B. Sarkar.  2005.  The development and use of an innovative laboratory method for measuring arsenic in drinking water from western Bangladesh.  Environmental Health Perspectives.  113(9):1196–1204.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ar-SA" sz="1000" dirty="0">
                <a:latin typeface="Arial" panose="020B0604020202020204" pitchFamily="34" charset="0"/>
              </a:rPr>
              <a:t>Frisbie, S.H., E.J. Mitchell, L.J. </a:t>
            </a:r>
            <a:r>
              <a:rPr lang="en-US" altLang="ar-SA" sz="1000" dirty="0" err="1">
                <a:latin typeface="Arial" panose="020B0604020202020204" pitchFamily="34" charset="0"/>
              </a:rPr>
              <a:t>Mastera</a:t>
            </a:r>
            <a:r>
              <a:rPr lang="en-US" altLang="ar-SA" sz="1000" dirty="0">
                <a:latin typeface="Arial" panose="020B0604020202020204" pitchFamily="34" charset="0"/>
              </a:rPr>
              <a:t>, D.M. Maynard, A.Z. Yusuf, M.Y. Siddiq, R. Ortega, R.K. Dunn, D.S. </a:t>
            </a:r>
            <a:r>
              <a:rPr lang="en-US" altLang="ar-SA" sz="1000" dirty="0" err="1">
                <a:latin typeface="Arial" panose="020B0604020202020204" pitchFamily="34" charset="0"/>
              </a:rPr>
              <a:t>Westerman</a:t>
            </a:r>
            <a:r>
              <a:rPr lang="en-US" altLang="ar-SA" sz="1000" dirty="0">
                <a:latin typeface="Arial" panose="020B0604020202020204" pitchFamily="34" charset="0"/>
              </a:rPr>
              <a:t>, T. </a:t>
            </a:r>
            <a:r>
              <a:rPr lang="en-US" altLang="ar-SA" sz="1000" dirty="0" err="1">
                <a:latin typeface="Arial" panose="020B0604020202020204" pitchFamily="34" charset="0"/>
              </a:rPr>
              <a:t>Bacquart</a:t>
            </a:r>
            <a:r>
              <a:rPr lang="en-US" altLang="ar-SA" sz="1000" dirty="0">
                <a:latin typeface="Arial" panose="020B0604020202020204" pitchFamily="34" charset="0"/>
              </a:rPr>
              <a:t>, and B. Sarkar.  2009.  Public health strategies for western Bangladesh that address the arsenic, manganese, uranium and other toxic elements in drinking water.  Environmental Health Perspectives.  117(3): 410–416.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ar-SA" sz="1000" dirty="0">
                <a:latin typeface="Arial" panose="020B0604020202020204" pitchFamily="34" charset="0"/>
              </a:rPr>
              <a:t>Mitchell, E.J., S.H. Frisbie, and B. Sarkar. 2011. Exposure to multiple metals from groundwater—a global crisis: Geology, climate change, health effects, testing, and mitigation. </a:t>
            </a:r>
            <a:r>
              <a:rPr lang="en-US" altLang="ar-SA" sz="1000" dirty="0" err="1">
                <a:latin typeface="Arial" panose="020B0604020202020204" pitchFamily="34" charset="0"/>
              </a:rPr>
              <a:t>Metallomics</a:t>
            </a:r>
            <a:r>
              <a:rPr lang="en-US" altLang="ar-SA" sz="1000" dirty="0">
                <a:latin typeface="Arial" panose="020B0604020202020204" pitchFamily="34" charset="0"/>
              </a:rPr>
              <a:t>. 3(9): 874–908.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ar-SA" sz="1000" dirty="0">
                <a:latin typeface="Arial" panose="020B0604020202020204" pitchFamily="34" charset="0"/>
              </a:rPr>
              <a:t>World Health Organization (WHO). Guidelines for drinking-water quality. Fourth edition incorporating the first addendum. 4th ed. Geneva: WHO; 2017. p. 1,27,161,164.</a:t>
            </a:r>
          </a:p>
        </p:txBody>
      </p:sp>
    </p:spTree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7">
            <a:extLst>
              <a:ext uri="{FF2B5EF4-FFF2-40B4-BE49-F238E27FC236}">
                <a16:creationId xmlns:a16="http://schemas.microsoft.com/office/drawing/2014/main" id="{BC4C7175-4D60-42E3-A898-3625BDE69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5867400" cy="484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3838" indent="-223838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altLang="ar-SA" sz="2000" dirty="0">
                <a:latin typeface="Arial" panose="020B0604020202020204" pitchFamily="34" charset="0"/>
              </a:rPr>
              <a:t>As a result of our work, groundwater testing has become a major component of an overall strategy for providing safe drinking water to the people of Bangladesh.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altLang="ar-SA" sz="2000" dirty="0" err="1">
                <a:latin typeface="Arial" panose="020B0604020202020204" pitchFamily="34" charset="0"/>
              </a:rPr>
              <a:t>Tubewells</a:t>
            </a:r>
            <a:r>
              <a:rPr lang="en-US" altLang="ar-SA" sz="2000" dirty="0">
                <a:latin typeface="Arial" panose="020B0604020202020204" pitchFamily="34" charset="0"/>
              </a:rPr>
              <a:t> are considered safe and marked with green paint if the As concentration is less than or equal to the 50 µg/L national standard.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altLang="ar-SA" sz="2000" dirty="0">
                <a:latin typeface="Arial" panose="020B0604020202020204" pitchFamily="34" charset="0"/>
              </a:rPr>
              <a:t>Conversely, </a:t>
            </a:r>
            <a:r>
              <a:rPr lang="en-US" altLang="ar-SA" sz="2000" dirty="0" err="1">
                <a:latin typeface="Arial" panose="020B0604020202020204" pitchFamily="34" charset="0"/>
              </a:rPr>
              <a:t>tubewells</a:t>
            </a:r>
            <a:r>
              <a:rPr lang="en-US" altLang="ar-SA" sz="2000" dirty="0">
                <a:latin typeface="Arial" panose="020B0604020202020204" pitchFamily="34" charset="0"/>
              </a:rPr>
              <a:t> are considered unsafe and marked with red paint if the As concentration is greater than 50 µg/L.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altLang="ar-SA" sz="2000" dirty="0">
                <a:latin typeface="Arial" panose="020B0604020202020204" pitchFamily="34" charset="0"/>
              </a:rPr>
              <a:t>Our survey research shows Bangladeshis will readily share and gather water from safe </a:t>
            </a:r>
            <a:r>
              <a:rPr lang="en-US" altLang="ar-SA" sz="2000" dirty="0" err="1">
                <a:latin typeface="Arial" panose="020B0604020202020204" pitchFamily="34" charset="0"/>
              </a:rPr>
              <a:t>tubewells</a:t>
            </a:r>
            <a:r>
              <a:rPr lang="en-US" altLang="ar-SA" sz="2000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3315" name="Text Box 1028">
            <a:extLst>
              <a:ext uri="{FF2B5EF4-FFF2-40B4-BE49-F238E27FC236}">
                <a16:creationId xmlns:a16="http://schemas.microsoft.com/office/drawing/2014/main" id="{74A391A6-1947-41AF-8724-591EAFE2A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ar-SA" sz="3200" b="1">
                <a:latin typeface="Arial" panose="020B0604020202020204" pitchFamily="34" charset="0"/>
              </a:rPr>
              <a:t>Testing Can Provide Safe Water to Millions</a:t>
            </a:r>
            <a:endParaRPr lang="en-US" altLang="ar-SA" sz="3200">
              <a:latin typeface="Arial" panose="020B0604020202020204" pitchFamily="34" charset="0"/>
            </a:endParaRPr>
          </a:p>
        </p:txBody>
      </p:sp>
      <p:pic>
        <p:nvPicPr>
          <p:cNvPr id="13316" name="Picture 1029" descr="0">
            <a:extLst>
              <a:ext uri="{FF2B5EF4-FFF2-40B4-BE49-F238E27FC236}">
                <a16:creationId xmlns:a16="http://schemas.microsoft.com/office/drawing/2014/main" id="{ABDA9237-FA19-452D-BABF-FBED55C24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685799"/>
            <a:ext cx="3278189" cy="4767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23ED6B3-FE62-4652-AB6F-460F8E81A423}"/>
              </a:ext>
            </a:extLst>
          </p:cNvPr>
          <p:cNvSpPr/>
          <p:nvPr/>
        </p:nvSpPr>
        <p:spPr>
          <a:xfrm>
            <a:off x="0" y="5442228"/>
            <a:ext cx="9144000" cy="141577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71450" indent="-171450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ar-SA" sz="1000" dirty="0">
                <a:latin typeface="Arial" charset="0"/>
              </a:rPr>
              <a:t>Frisbie, S.H., R. Ortega, D.M. Maynard, and B. Sarkar. 2002. The concentrations of arsenic and other toxic elements in Bangladesh’s drinking water. Environmental Health Perspectives. 110(11):1147-1153.</a:t>
            </a:r>
          </a:p>
          <a:p>
            <a:pPr marL="171450" indent="-171450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ar-SA" sz="1000" dirty="0">
                <a:latin typeface="Arial" charset="0"/>
              </a:rPr>
              <a:t>Frisbie, S.H., E.J. Mitchell, A.Z. Yusuf, M.Y. Siddiq, R.E. Sanchez, R. Ortega, D.M. Maynard, and B. Sarkar.  2005.  The development and use of an innovative laboratory method for measuring arsenic in drinking water from western Bangladesh.  Environmental Health Perspectives.  113(9):1196–1204.</a:t>
            </a:r>
          </a:p>
          <a:p>
            <a:pPr marL="171450" indent="-171450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ar-SA" sz="1000" dirty="0">
                <a:latin typeface="Arial" charset="0"/>
              </a:rPr>
              <a:t>Frisbie, S.H., E.J. Mitchell, L.J. </a:t>
            </a:r>
            <a:r>
              <a:rPr lang="en-US" altLang="ar-SA" sz="1000" dirty="0" err="1">
                <a:latin typeface="Arial" charset="0"/>
              </a:rPr>
              <a:t>Mastera</a:t>
            </a:r>
            <a:r>
              <a:rPr lang="en-US" altLang="ar-SA" sz="1000" dirty="0">
                <a:latin typeface="Arial" charset="0"/>
              </a:rPr>
              <a:t>, D.M. Maynard, A.Z. Yusuf, M.Y. Siddiq, R. Ortega, R.K. Dunn, D.S. </a:t>
            </a:r>
            <a:r>
              <a:rPr lang="en-US" altLang="ar-SA" sz="1000" dirty="0" err="1">
                <a:latin typeface="Arial" charset="0"/>
              </a:rPr>
              <a:t>Westerman</a:t>
            </a:r>
            <a:r>
              <a:rPr lang="en-US" altLang="ar-SA" sz="1000" dirty="0">
                <a:latin typeface="Arial" charset="0"/>
              </a:rPr>
              <a:t>, T. </a:t>
            </a:r>
            <a:r>
              <a:rPr lang="en-US" altLang="ar-SA" sz="1000" dirty="0" err="1">
                <a:latin typeface="Arial" charset="0"/>
              </a:rPr>
              <a:t>Bacquart</a:t>
            </a:r>
            <a:r>
              <a:rPr lang="en-US" altLang="ar-SA" sz="1000" dirty="0">
                <a:latin typeface="Arial" charset="0"/>
              </a:rPr>
              <a:t>, and B. Sarkar.  2009.  Public health strategies for western Bangladesh that address the arsenic, manganese, uranium and other toxic elements in drinking water.  Environmental Health Perspectives.  117(3): 410–416.</a:t>
            </a:r>
          </a:p>
          <a:p>
            <a:pPr marL="171450" indent="-171450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000" dirty="0">
                <a:latin typeface="Arial" charset="0"/>
                <a:cs typeface="Arial" charset="0"/>
              </a:rPr>
              <a:t>Photo: The World Bank Group, 2005. Available: </a:t>
            </a:r>
            <a:r>
              <a:rPr lang="en-US" altLang="en-US" sz="1000" dirty="0">
                <a:latin typeface="Arial" charset="0"/>
                <a:cs typeface="Arial" charset="0"/>
                <a:hlinkClick r:id="rId3"/>
              </a:rPr>
              <a:t>http://wbln1018.worldbank.org</a:t>
            </a:r>
            <a:r>
              <a:rPr lang="en-US" altLang="en-US" sz="1000" dirty="0">
                <a:latin typeface="Arial" charset="0"/>
                <a:cs typeface="Arial" charset="0"/>
              </a:rPr>
              <a:t> [accessed 22 February 2005.</a:t>
            </a:r>
          </a:p>
        </p:txBody>
      </p:sp>
    </p:spTree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>
            <a:extLst>
              <a:ext uri="{FF2B5EF4-FFF2-40B4-BE49-F238E27FC236}">
                <a16:creationId xmlns:a16="http://schemas.microsoft.com/office/drawing/2014/main" id="{44EBD1E9-572A-468E-834D-3BADDA28C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ar-SA" sz="2800" b="1">
                <a:latin typeface="Arial" panose="020B0604020202020204" pitchFamily="34" charset="0"/>
              </a:rPr>
              <a:t>Climate Change and Multimetal </a:t>
            </a:r>
          </a:p>
          <a:p>
            <a:pPr algn="ctr" eaLnBrk="1" hangingPunct="1"/>
            <a:r>
              <a:rPr lang="en-US" altLang="ar-SA" sz="2800" b="1">
                <a:latin typeface="Arial" panose="020B0604020202020204" pitchFamily="34" charset="0"/>
              </a:rPr>
              <a:t>Exposure in Bangladesh</a:t>
            </a:r>
            <a:endParaRPr lang="en-US" altLang="ar-SA" sz="2800">
              <a:latin typeface="Arial" panose="020B0604020202020204" pitchFamily="34" charset="0"/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32365D31-4DB2-443A-9D34-999291D89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03725"/>
            <a:ext cx="9144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ar-SA" sz="2000">
                <a:latin typeface="Arial" panose="020B0604020202020204" pitchFamily="34" charset="0"/>
              </a:rPr>
              <a:t>Most of Bangladesh is less than 12 meters above sea level.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ar-SA" sz="2000">
                <a:latin typeface="Arial" panose="020B0604020202020204" pitchFamily="34" charset="0"/>
              </a:rPr>
              <a:t>In a normal monsoon season one-third of the cultivated land is flooded with a mixture of fresh and saltwater.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ar-SA" sz="2000">
                <a:latin typeface="Arial" panose="020B0604020202020204" pitchFamily="34" charset="0"/>
              </a:rPr>
              <a:t>Flooding will likely increase the concentrations of As, Mn, and other metals by creating a reducing environment and by ion exchange</a:t>
            </a:r>
          </a:p>
        </p:txBody>
      </p:sp>
      <p:sp>
        <p:nvSpPr>
          <p:cNvPr id="4" name="Rectangle 1027">
            <a:extLst>
              <a:ext uri="{FF2B5EF4-FFF2-40B4-BE49-F238E27FC236}">
                <a16:creationId xmlns:a16="http://schemas.microsoft.com/office/drawing/2014/main" id="{F9F94BB0-ACA9-4A5A-96CC-CD44FDB94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11669"/>
            <a:ext cx="9144000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ar-SA" sz="1200" dirty="0">
                <a:latin typeface="Arial" charset="0"/>
              </a:rPr>
              <a:t>Mitchell, E.J., S.H. Frisbie, and B. Sarkar. 2011. Exposure to multiple metals from groundwater—a global crisis: Geology, climate change, health effects, testing, and mitigation. </a:t>
            </a:r>
            <a:r>
              <a:rPr lang="en-US" altLang="ar-SA" sz="1200" dirty="0" err="1">
                <a:latin typeface="Arial" charset="0"/>
              </a:rPr>
              <a:t>Metallomics</a:t>
            </a:r>
            <a:r>
              <a:rPr lang="en-US" altLang="ar-SA" sz="1200" dirty="0">
                <a:latin typeface="Arial" charset="0"/>
              </a:rPr>
              <a:t>. 3(9): 874–908.</a:t>
            </a:r>
            <a:endParaRPr lang="en-US" altLang="en-US" sz="1200" dirty="0">
              <a:highlight>
                <a:srgbClr val="FFFF00"/>
              </a:highlight>
              <a:latin typeface="Arial" charset="0"/>
              <a:cs typeface="Arial" charset="0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200" dirty="0">
                <a:latin typeface="Arial" charset="0"/>
                <a:cs typeface="Arial" charset="0"/>
              </a:rPr>
              <a:t>Photo: Shahin Ullah.</a:t>
            </a:r>
          </a:p>
        </p:txBody>
      </p:sp>
      <p:pic>
        <p:nvPicPr>
          <p:cNvPr id="14341" name="Picture 10" descr="Bangladesh.jpg">
            <a:extLst>
              <a:ext uri="{FF2B5EF4-FFF2-40B4-BE49-F238E27FC236}">
                <a16:creationId xmlns:a16="http://schemas.microsoft.com/office/drawing/2014/main" id="{D599AFFC-2058-47B2-BBCC-8A3EA7DDB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966788"/>
            <a:ext cx="5297488" cy="342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>
            <a:extLst>
              <a:ext uri="{FF2B5EF4-FFF2-40B4-BE49-F238E27FC236}">
                <a16:creationId xmlns:a16="http://schemas.microsoft.com/office/drawing/2014/main" id="{E741443F-9B4F-459A-99E7-4C795B5B8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969963"/>
            <a:ext cx="5184775" cy="528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4">
            <a:extLst>
              <a:ext uri="{FF2B5EF4-FFF2-40B4-BE49-F238E27FC236}">
                <a16:creationId xmlns:a16="http://schemas.microsoft.com/office/drawing/2014/main" id="{54927075-9FE0-49B0-9409-6840BB156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ar-SA" sz="2800" b="1">
                <a:latin typeface="Arial" panose="020B0604020202020204" pitchFamily="34" charset="0"/>
              </a:rPr>
              <a:t>The Discovery of Multiple Toxic Elements in </a:t>
            </a:r>
          </a:p>
          <a:p>
            <a:pPr algn="ctr" eaLnBrk="1" hangingPunct="1"/>
            <a:r>
              <a:rPr lang="en-US" altLang="ar-SA" sz="2800" b="1">
                <a:latin typeface="Arial" panose="020B0604020202020204" pitchFamily="34" charset="0"/>
              </a:rPr>
              <a:t>West Bengal’s Drinking Water</a:t>
            </a:r>
            <a:endParaRPr lang="en-US" altLang="ar-SA" sz="2800">
              <a:latin typeface="Arial" panose="020B0604020202020204" pitchFamily="34" charset="0"/>
            </a:endParaRPr>
          </a:p>
        </p:txBody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60BFC34A-1AB7-4A30-BC6A-3398FB429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69963"/>
            <a:ext cx="3810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ar-SA" sz="2000">
                <a:latin typeface="Arial" panose="020B0604020202020204" pitchFamily="34" charset="0"/>
              </a:rPr>
              <a:t>In West Bengal, India, we found unsafe concentrations of As, B, fluoride (F</a:t>
            </a:r>
            <a:r>
              <a:rPr lang="en-US" altLang="ar-SA" sz="2000" baseline="30000">
                <a:cs typeface="Calibri" panose="020F0502020204030204" pitchFamily="34" charset="0"/>
              </a:rPr>
              <a:t>−</a:t>
            </a:r>
            <a:r>
              <a:rPr lang="en-US" altLang="ar-SA" sz="2000">
                <a:latin typeface="Arial" panose="020B0604020202020204" pitchFamily="34" charset="0"/>
              </a:rPr>
              <a:t>), Mn, and possibly thorium (Th).</a:t>
            </a:r>
          </a:p>
        </p:txBody>
      </p:sp>
      <p:sp>
        <p:nvSpPr>
          <p:cNvPr id="15365" name="Rectangle 1">
            <a:extLst>
              <a:ext uri="{FF2B5EF4-FFF2-40B4-BE49-F238E27FC236}">
                <a16:creationId xmlns:a16="http://schemas.microsoft.com/office/drawing/2014/main" id="{1E19920F-F313-48AF-A2BD-19126E24C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28232"/>
            <a:ext cx="9144000" cy="430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100" dirty="0" err="1">
                <a:latin typeface="Arial" charset="0"/>
              </a:rPr>
              <a:t>Bacquart</a:t>
            </a:r>
            <a:r>
              <a:rPr lang="en-US" altLang="en-US" sz="1100" dirty="0">
                <a:latin typeface="Arial" charset="0"/>
              </a:rPr>
              <a:t>, T., K. Bradshaw, S.H. Frisbie, E.J. Mitchell, G. </a:t>
            </a:r>
            <a:r>
              <a:rPr lang="en-US" altLang="en-US" sz="1100" dirty="0" err="1">
                <a:latin typeface="Arial" charset="0"/>
              </a:rPr>
              <a:t>Springston</a:t>
            </a:r>
            <a:r>
              <a:rPr lang="en-US" altLang="en-US" sz="1100" dirty="0">
                <a:latin typeface="Arial" charset="0"/>
              </a:rPr>
              <a:t>, J. </a:t>
            </a:r>
            <a:r>
              <a:rPr lang="en-US" altLang="en-US" sz="1100" dirty="0" err="1">
                <a:latin typeface="Arial" charset="0"/>
              </a:rPr>
              <a:t>Defelice</a:t>
            </a:r>
            <a:r>
              <a:rPr lang="en-US" altLang="en-US" sz="1100" dirty="0">
                <a:latin typeface="Arial" charset="0"/>
              </a:rPr>
              <a:t>, H. Dustin, and B. Sarkar. 2012. A survey of arsenic, manganese, boron, thorium, and other toxic metals in the groundwater of a West Bengal, India </a:t>
            </a:r>
            <a:r>
              <a:rPr lang="en-US" altLang="en-US" sz="1100" dirty="0" err="1">
                <a:latin typeface="Arial" charset="0"/>
              </a:rPr>
              <a:t>neighbourhood</a:t>
            </a:r>
            <a:r>
              <a:rPr lang="en-US" altLang="en-US" sz="1100" dirty="0">
                <a:latin typeface="Arial" charset="0"/>
              </a:rPr>
              <a:t>. </a:t>
            </a:r>
            <a:r>
              <a:rPr lang="en-US" altLang="en-US" sz="1100" dirty="0" err="1">
                <a:latin typeface="Arial" charset="0"/>
              </a:rPr>
              <a:t>Metallomics</a:t>
            </a:r>
            <a:r>
              <a:rPr lang="en-US" altLang="en-US" sz="1100" dirty="0">
                <a:latin typeface="Arial" charset="0"/>
              </a:rPr>
              <a:t>. 7(4): 653–659.</a:t>
            </a:r>
          </a:p>
        </p:txBody>
      </p:sp>
    </p:spTree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>
            <a:extLst>
              <a:ext uri="{FF2B5EF4-FFF2-40B4-BE49-F238E27FC236}">
                <a16:creationId xmlns:a16="http://schemas.microsoft.com/office/drawing/2014/main" id="{A484E5A2-DDFB-4258-83C1-C2EC59697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ar-SA" sz="2800" b="1">
                <a:latin typeface="Arial" panose="020B0604020202020204" pitchFamily="34" charset="0"/>
              </a:rPr>
              <a:t>The Discovery of Multiple Toxic Elements in </a:t>
            </a:r>
          </a:p>
          <a:p>
            <a:pPr algn="ctr" eaLnBrk="1" hangingPunct="1"/>
            <a:r>
              <a:rPr lang="en-US" altLang="ar-SA" sz="2800" b="1">
                <a:latin typeface="Arial" panose="020B0604020202020204" pitchFamily="34" charset="0"/>
              </a:rPr>
              <a:t>Myanmar’s Drinking Water</a:t>
            </a:r>
            <a:endParaRPr lang="en-US" altLang="ar-SA" sz="2800">
              <a:latin typeface="Arial" panose="020B0604020202020204" pitchFamily="34" charset="0"/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69CCB103-613B-44CE-95F5-1CB4AD84D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69963"/>
            <a:ext cx="56149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ar-SA" sz="2000">
                <a:latin typeface="Arial" panose="020B0604020202020204" pitchFamily="34" charset="0"/>
              </a:rPr>
              <a:t>In Myanmar, we found unsafe concentrations of As, F</a:t>
            </a:r>
            <a:r>
              <a:rPr lang="en-US" altLang="ar-SA" sz="2000" baseline="30000">
                <a:cs typeface="Calibri" panose="020F0502020204030204" pitchFamily="34" charset="0"/>
              </a:rPr>
              <a:t>−</a:t>
            </a:r>
            <a:r>
              <a:rPr lang="en-US" altLang="ar-SA" sz="2000">
                <a:latin typeface="Arial" panose="020B0604020202020204" pitchFamily="34" charset="0"/>
              </a:rPr>
              <a:t>, Mn, and U.</a:t>
            </a:r>
          </a:p>
        </p:txBody>
      </p:sp>
      <p:pic>
        <p:nvPicPr>
          <p:cNvPr id="16388" name="Picture 1">
            <a:extLst>
              <a:ext uri="{FF2B5EF4-FFF2-40B4-BE49-F238E27FC236}">
                <a16:creationId xmlns:a16="http://schemas.microsoft.com/office/drawing/2014/main" id="{AD7685D4-E3B5-456C-8D02-BB15BC24C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25" y="1060450"/>
            <a:ext cx="3524250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389" name="Object 1">
            <a:extLst>
              <a:ext uri="{FF2B5EF4-FFF2-40B4-BE49-F238E27FC236}">
                <a16:creationId xmlns:a16="http://schemas.microsoft.com/office/drawing/2014/main" id="{77C11383-E44F-45EE-A694-0ED2A52DC5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76400" y="1676400"/>
          <a:ext cx="2397125" cy="332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5" r:id="rId4" imgW="3695238" imgH="5130159" progId="">
                  <p:embed/>
                </p:oleObj>
              </mc:Choice>
              <mc:Fallback>
                <p:oleObj r:id="rId4" imgW="3695238" imgH="5130159" progId="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676400"/>
                        <a:ext cx="2397125" cy="332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0" name="Rectangle 4">
            <a:extLst>
              <a:ext uri="{FF2B5EF4-FFF2-40B4-BE49-F238E27FC236}">
                <a16:creationId xmlns:a16="http://schemas.microsoft.com/office/drawing/2014/main" id="{09622571-9174-4282-8867-9A690F444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42337"/>
            <a:ext cx="5622925" cy="1015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200" dirty="0" err="1">
                <a:latin typeface="Arial" charset="0"/>
              </a:rPr>
              <a:t>Bacquart</a:t>
            </a:r>
            <a:r>
              <a:rPr lang="en-US" altLang="en-US" sz="1200" dirty="0">
                <a:latin typeface="Arial" charset="0"/>
              </a:rPr>
              <a:t>, T., S. H. Frisbie, E.J. Mitchell, L. Grigg, C. Cole, C. Small, and B. Sarkar. 2015. Multiple inorganic toxic substances contaminating the groundwater of </a:t>
            </a:r>
            <a:r>
              <a:rPr lang="en-US" altLang="en-US" sz="1200" dirty="0" err="1">
                <a:latin typeface="Arial" charset="0"/>
              </a:rPr>
              <a:t>Myingyan</a:t>
            </a:r>
            <a:r>
              <a:rPr lang="en-US" altLang="en-US" sz="1200" dirty="0">
                <a:latin typeface="Arial" charset="0"/>
              </a:rPr>
              <a:t> Township, Myanmar: Arsenic, manganese, fluoride, iron, and uranium. Science of the Total Environment. 517:232–245.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200" dirty="0">
                <a:latin typeface="Arial" charset="0"/>
              </a:rPr>
              <a:t>Photo: </a:t>
            </a:r>
            <a:r>
              <a:rPr lang="en-US" altLang="en-US" sz="1200" dirty="0" err="1">
                <a:latin typeface="Arial" charset="0"/>
              </a:rPr>
              <a:t>Manja</a:t>
            </a:r>
            <a:r>
              <a:rPr lang="en-US" altLang="en-US" sz="1200" dirty="0">
                <a:latin typeface="Arial" charset="0"/>
              </a:rPr>
              <a:t> Uhlig.</a:t>
            </a:r>
          </a:p>
        </p:txBody>
      </p:sp>
    </p:spTree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>
            <a:extLst>
              <a:ext uri="{FF2B5EF4-FFF2-40B4-BE49-F238E27FC236}">
                <a16:creationId xmlns:a16="http://schemas.microsoft.com/office/drawing/2014/main" id="{CAE1A75D-9BEC-4CC2-B4A4-592E591EF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ar-SA" sz="2800" b="1">
                <a:latin typeface="Arial" panose="020B0604020202020204" pitchFamily="34" charset="0"/>
              </a:rPr>
              <a:t>Nepal: Health Effects Associated with Multiple Metals Exposure in Drinking Water</a:t>
            </a:r>
            <a:endParaRPr lang="en-US" altLang="ar-SA" sz="2800">
              <a:latin typeface="Arial" panose="020B0604020202020204" pitchFamily="34" charset="0"/>
            </a:endParaRP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190C3E69-07F3-4D20-8CEF-28161AD2F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69963"/>
            <a:ext cx="36576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ar-SA" sz="2000" dirty="0">
                <a:latin typeface="Arial" panose="020B0604020202020204" pitchFamily="34" charset="0"/>
              </a:rPr>
              <a:t>In Nepal, we found drinking water from various types of sources in Kathmandu Valley exceeded WHO guidelines and Nepali standards for Al, As, Fe, and Mn.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ar-SA" sz="2000" dirty="0">
                <a:latin typeface="Arial" panose="020B0604020202020204" pitchFamily="34" charset="0"/>
              </a:rPr>
              <a:t>High Mn levels do not deter residents from drinking the water.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ar-SA" sz="2000" dirty="0">
                <a:latin typeface="Arial" panose="020B0604020202020204" pitchFamily="34" charset="0"/>
              </a:rPr>
              <a:t>People drinking water with higher Pb concentrations had poorer attitudes towards education.</a:t>
            </a:r>
            <a:endParaRPr lang="en-US" altLang="ar-SA" sz="2800" dirty="0">
              <a:latin typeface="Arial" panose="020B0604020202020204" pitchFamily="34" charset="0"/>
            </a:endParaRPr>
          </a:p>
        </p:txBody>
      </p:sp>
      <p:pic>
        <p:nvPicPr>
          <p:cNvPr id="17412" name="Picture 5" descr="A picture containing person, outdoor, ground&#10;&#10;Description automatically generated">
            <a:extLst>
              <a:ext uri="{FF2B5EF4-FFF2-40B4-BE49-F238E27FC236}">
                <a16:creationId xmlns:a16="http://schemas.microsoft.com/office/drawing/2014/main" id="{82669EF3-C2E8-4B2B-94FE-8071AC09C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060450"/>
            <a:ext cx="5486400" cy="382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3">
            <a:extLst>
              <a:ext uri="{FF2B5EF4-FFF2-40B4-BE49-F238E27FC236}">
                <a16:creationId xmlns:a16="http://schemas.microsoft.com/office/drawing/2014/main" id="{1B39BFA5-AD9C-4071-BFB2-29094E4F4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91656"/>
            <a:ext cx="9144000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200" dirty="0">
                <a:latin typeface="Arial" charset="0"/>
              </a:rPr>
              <a:t>Sarkar, B. Mitchell, E. Frisbie, S, Grigg, L. </a:t>
            </a:r>
            <a:r>
              <a:rPr lang="en-US" altLang="en-US" sz="1200" dirty="0" err="1">
                <a:latin typeface="Arial" charset="0"/>
              </a:rPr>
              <a:t>Maskey</a:t>
            </a:r>
            <a:r>
              <a:rPr lang="en-US" altLang="en-US" sz="1200" dirty="0">
                <a:latin typeface="Arial" charset="0"/>
              </a:rPr>
              <a:t>, R., Adhikari, S. Drinking Water Contaminants and Public Health in the Kathmandu Valley, Nepal after the 2015 Gorkha Earthquake. </a:t>
            </a:r>
            <a:r>
              <a:rPr lang="en-US" altLang="en-US" sz="1200" i="1" dirty="0">
                <a:latin typeface="Arial" charset="0"/>
              </a:rPr>
              <a:t>In</a:t>
            </a:r>
            <a:r>
              <a:rPr lang="en-US" altLang="en-US" sz="1200" dirty="0">
                <a:latin typeface="Arial" charset="0"/>
              </a:rPr>
              <a:t> preparation.</a:t>
            </a:r>
          </a:p>
        </p:txBody>
      </p:sp>
    </p:spTree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>
            <a:extLst>
              <a:ext uri="{FF2B5EF4-FFF2-40B4-BE49-F238E27FC236}">
                <a16:creationId xmlns:a16="http://schemas.microsoft.com/office/drawing/2014/main" id="{E2AC7FB6-C7FD-4A83-A5B5-65F227254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ar-SA" sz="2800" b="1">
                <a:latin typeface="Arial" panose="020B0604020202020204" pitchFamily="34" charset="0"/>
              </a:rPr>
              <a:t>The Discovery of Multiple Toxic Elements in </a:t>
            </a:r>
          </a:p>
          <a:p>
            <a:pPr algn="ctr" eaLnBrk="1" hangingPunct="1"/>
            <a:r>
              <a:rPr lang="en-US" altLang="ar-SA" sz="2800" b="1">
                <a:latin typeface="Arial" panose="020B0604020202020204" pitchFamily="34" charset="0"/>
              </a:rPr>
              <a:t>South Asia’s Drinking Water</a:t>
            </a:r>
            <a:endParaRPr lang="en-US" altLang="ar-SA" sz="2800">
              <a:latin typeface="Arial" panose="020B0604020202020204" pitchFamily="34" charset="0"/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7088B8A-9732-41DC-B627-ED1022A1C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69963"/>
            <a:ext cx="3200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ar-SA" sz="2800">
                <a:latin typeface="Arial" panose="020B0604020202020204" pitchFamily="34" charset="0"/>
              </a:rPr>
              <a:t>The rapid switch to drinking deep well water is exposing hundreds of millions of people in south Asia to unsafe concentrations of metals.</a:t>
            </a:r>
          </a:p>
        </p:txBody>
      </p:sp>
      <p:pic>
        <p:nvPicPr>
          <p:cNvPr id="1843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156EC33B-74CF-4422-82E2-299E369ED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060450"/>
            <a:ext cx="6019800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6">
            <a:extLst>
              <a:ext uri="{FF2B5EF4-FFF2-40B4-BE49-F238E27FC236}">
                <a16:creationId xmlns:a16="http://schemas.microsoft.com/office/drawing/2014/main" id="{FD75F421-DD7A-4082-92B3-63A6F27D8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21300"/>
            <a:ext cx="9144000" cy="332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ar-SA" sz="2800">
                <a:latin typeface="Arial" panose="020B0604020202020204" pitchFamily="34" charset="0"/>
              </a:rPr>
              <a:t>This has been called the largest mass poisoning in history.</a:t>
            </a:r>
          </a:p>
        </p:txBody>
      </p:sp>
      <p:sp>
        <p:nvSpPr>
          <p:cNvPr id="18438" name="Rectangle 5">
            <a:extLst>
              <a:ext uri="{FF2B5EF4-FFF2-40B4-BE49-F238E27FC236}">
                <a16:creationId xmlns:a16="http://schemas.microsoft.com/office/drawing/2014/main" id="{B3B94B8A-AE67-47A3-9807-98D1FC295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81775"/>
            <a:ext cx="9144000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ar-SA" sz="1200" dirty="0">
                <a:latin typeface="Arial" panose="020B0604020202020204" pitchFamily="34" charset="0"/>
              </a:rPr>
              <a:t>Photo: Google Maps. Southern Asia. Available: </a:t>
            </a:r>
            <a:r>
              <a:rPr lang="en-US" altLang="ar-SA" sz="1200" dirty="0">
                <a:latin typeface="Arial" panose="020B0604020202020204" pitchFamily="34" charset="0"/>
                <a:hlinkClick r:id="rId3"/>
              </a:rPr>
              <a:t>https://www.google.com/maps/</a:t>
            </a:r>
            <a:r>
              <a:rPr lang="en-US" altLang="ar-SA" sz="1200" dirty="0">
                <a:latin typeface="Arial" panose="020B0604020202020204" pitchFamily="34" charset="0"/>
              </a:rPr>
              <a:t> [accessed 27 August 2019].</a:t>
            </a:r>
          </a:p>
        </p:txBody>
      </p:sp>
    </p:spTree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26">
            <a:extLst>
              <a:ext uri="{FF2B5EF4-FFF2-40B4-BE49-F238E27FC236}">
                <a16:creationId xmlns:a16="http://schemas.microsoft.com/office/drawing/2014/main" id="{FDF5A0A8-E260-4863-8799-3A494897A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4" t="10106" r="2992" b="23137"/>
          <a:stretch>
            <a:fillRect/>
          </a:stretch>
        </p:blipFill>
        <p:spPr bwMode="auto">
          <a:xfrm>
            <a:off x="317500" y="1198563"/>
            <a:ext cx="3886200" cy="4953000"/>
          </a:xfrm>
          <a:prstGeom prst="rect">
            <a:avLst/>
          </a:prstGeom>
          <a:noFill/>
          <a:ln w="57150">
            <a:solidFill>
              <a:srgbClr val="16161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AutoShape 1027">
            <a:extLst>
              <a:ext uri="{FF2B5EF4-FFF2-40B4-BE49-F238E27FC236}">
                <a16:creationId xmlns:a16="http://schemas.microsoft.com/office/drawing/2014/main" id="{B79466FD-4664-4E8E-A958-2E40623ACCDB}"/>
              </a:ext>
            </a:extLst>
          </p:cNvPr>
          <p:cNvSpPr>
            <a:spLocks noChangeArrowheads="1"/>
          </p:cNvSpPr>
          <p:nvPr/>
        </p:nvSpPr>
        <p:spPr bwMode="auto">
          <a:xfrm rot="-336938">
            <a:off x="1219200" y="1447800"/>
            <a:ext cx="5867400" cy="1524000"/>
          </a:xfrm>
          <a:prstGeom prst="curvedDownArrow">
            <a:avLst>
              <a:gd name="adj1" fmla="val 25203"/>
              <a:gd name="adj2" fmla="val 157422"/>
              <a:gd name="adj3" fmla="val 37718"/>
            </a:avLst>
          </a:prstGeom>
          <a:solidFill>
            <a:schemeClr val="accent1">
              <a:alpha val="2509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19460" name="Text Box 1028">
            <a:extLst>
              <a:ext uri="{FF2B5EF4-FFF2-40B4-BE49-F238E27FC236}">
                <a16:creationId xmlns:a16="http://schemas.microsoft.com/office/drawing/2014/main" id="{65D63976-0342-46F7-83C5-64E3823A0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Studies on As Exposure, Pregnancy Outcomes, and Child Neurodevelopment</a:t>
            </a:r>
          </a:p>
        </p:txBody>
      </p:sp>
      <p:pic>
        <p:nvPicPr>
          <p:cNvPr id="19461" name="Picture 1029" descr="Kustia Mape">
            <a:extLst>
              <a:ext uri="{FF2B5EF4-FFF2-40B4-BE49-F238E27FC236}">
                <a16:creationId xmlns:a16="http://schemas.microsoft.com/office/drawing/2014/main" id="{6FAAA85E-5FA6-4315-8A79-67F966CFF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" t="2939" r="4211" b="3879"/>
          <a:stretch>
            <a:fillRect/>
          </a:stretch>
        </p:blipFill>
        <p:spPr bwMode="auto">
          <a:xfrm>
            <a:off x="4800600" y="2743200"/>
            <a:ext cx="3962400" cy="3025775"/>
          </a:xfrm>
          <a:prstGeom prst="rect">
            <a:avLst/>
          </a:prstGeom>
          <a:noFill/>
          <a:ln w="44450">
            <a:solidFill>
              <a:srgbClr val="16161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6" name="Text Box 1030">
            <a:extLst>
              <a:ext uri="{FF2B5EF4-FFF2-40B4-BE49-F238E27FC236}">
                <a16:creationId xmlns:a16="http://schemas.microsoft.com/office/drawing/2014/main" id="{B9675A2F-DC67-4EDD-A92A-833762BC6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6248400"/>
            <a:ext cx="1600200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6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6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6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6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6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6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6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6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64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dirty="0" err="1">
                <a:latin typeface="+mj-lt"/>
                <a:cs typeface="MS PGothic" charset="0"/>
              </a:rPr>
              <a:t>Bheramara</a:t>
            </a:r>
            <a:endParaRPr lang="en-US" b="1" dirty="0">
              <a:latin typeface="+mj-lt"/>
              <a:cs typeface="MS PGothic" charset="0"/>
            </a:endParaRPr>
          </a:p>
        </p:txBody>
      </p:sp>
      <p:sp>
        <p:nvSpPr>
          <p:cNvPr id="19463" name="Line 1031">
            <a:extLst>
              <a:ext uri="{FF2B5EF4-FFF2-40B4-BE49-F238E27FC236}">
                <a16:creationId xmlns:a16="http://schemas.microsoft.com/office/drawing/2014/main" id="{B933F6AD-46E4-4106-80E5-50C4D796B43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10200" y="4038600"/>
            <a:ext cx="762000" cy="2209800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4" name="Text Box 1032">
            <a:extLst>
              <a:ext uri="{FF2B5EF4-FFF2-40B4-BE49-F238E27FC236}">
                <a16:creationId xmlns:a16="http://schemas.microsoft.com/office/drawing/2014/main" id="{4931CAC6-70C0-46EB-B9C2-1417C4F30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867400"/>
            <a:ext cx="4038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1200" b="1"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35849" name="Rectangle 1033">
            <a:extLst>
              <a:ext uri="{FF2B5EF4-FFF2-40B4-BE49-F238E27FC236}">
                <a16:creationId xmlns:a16="http://schemas.microsoft.com/office/drawing/2014/main" id="{E59F9F4F-1CAE-4F56-AEE9-91D8048BC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675" y="5783263"/>
            <a:ext cx="426720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 dirty="0" err="1">
                <a:latin typeface="+mj-lt"/>
                <a:cs typeface="MS PGothic" charset="0"/>
              </a:rPr>
              <a:t>Env</a:t>
            </a:r>
            <a:r>
              <a:rPr lang="en-US" sz="1400" b="1" i="1" dirty="0">
                <a:latin typeface="+mj-lt"/>
                <a:cs typeface="MS PGothic" charset="0"/>
              </a:rPr>
              <a:t>. Health </a:t>
            </a:r>
            <a:r>
              <a:rPr lang="en-US" sz="1400" b="1" i="1" dirty="0" err="1">
                <a:latin typeface="+mj-lt"/>
                <a:cs typeface="MS PGothic" charset="0"/>
              </a:rPr>
              <a:t>Perspect</a:t>
            </a:r>
            <a:r>
              <a:rPr lang="en-US" sz="1400" b="1" i="1" dirty="0">
                <a:latin typeface="+mj-lt"/>
                <a:cs typeface="MS PGothic" charset="0"/>
              </a:rPr>
              <a:t>. (2002) 110, 1147-1153</a:t>
            </a:r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>
            <a:extLst>
              <a:ext uri="{FF2B5EF4-FFF2-40B4-BE49-F238E27FC236}">
                <a16:creationId xmlns:a16="http://schemas.microsoft.com/office/drawing/2014/main" id="{7E75E3D7-02A2-4087-ACD9-8B57236E3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5486400" cy="448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ar-SA" sz="2800" dirty="0">
                <a:latin typeface="Arial" panose="020B0604020202020204" pitchFamily="34" charset="0"/>
              </a:rPr>
              <a:t>Surface and dug well water often has microorganisms that can make a person sick hours or days after drinking.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ar-SA" sz="2800" dirty="0">
                <a:latin typeface="Arial" panose="020B0604020202020204" pitchFamily="34" charset="0"/>
              </a:rPr>
              <a:t>High dissolved oxygen (O</a:t>
            </a:r>
            <a:r>
              <a:rPr lang="en-US" altLang="ar-SA" sz="2800" baseline="-25000" dirty="0">
                <a:latin typeface="Arial" panose="020B0604020202020204" pitchFamily="34" charset="0"/>
              </a:rPr>
              <a:t>2</a:t>
            </a:r>
            <a:r>
              <a:rPr lang="en-US" altLang="ar-SA" sz="2800" dirty="0">
                <a:latin typeface="Arial" panose="020B0604020202020204" pitchFamily="34" charset="0"/>
              </a:rPr>
              <a:t>) and the removal of ions by leaching gives surface and dug well water low concentrations of arsenic (As), manganese (Mn), and other metals.</a:t>
            </a:r>
          </a:p>
        </p:txBody>
      </p:sp>
      <p:sp>
        <p:nvSpPr>
          <p:cNvPr id="5123" name="Text Box 8">
            <a:extLst>
              <a:ext uri="{FF2B5EF4-FFF2-40B4-BE49-F238E27FC236}">
                <a16:creationId xmlns:a16="http://schemas.microsoft.com/office/drawing/2014/main" id="{D4247890-12EC-48B6-A8D3-75FF69190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3465513"/>
            <a:ext cx="3657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600" i="1">
                <a:latin typeface="Arial" panose="020B0604020202020204" pitchFamily="34" charset="0"/>
                <a:cs typeface="Arial" panose="020B0604020202020204" pitchFamily="34" charset="0"/>
              </a:rPr>
              <a:t>Vibrio cholera</a:t>
            </a:r>
            <a:endParaRPr lang="en-US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8">
            <a:extLst>
              <a:ext uri="{FF2B5EF4-FFF2-40B4-BE49-F238E27FC236}">
                <a16:creationId xmlns:a16="http://schemas.microsoft.com/office/drawing/2014/main" id="{72C79890-1258-4C63-9B1B-D9821295D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85800"/>
            <a:ext cx="3657600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4">
            <a:extLst>
              <a:ext uri="{FF2B5EF4-FFF2-40B4-BE49-F238E27FC236}">
                <a16:creationId xmlns:a16="http://schemas.microsoft.com/office/drawing/2014/main" id="{5E75E0BD-56E7-4B26-A10A-1C3DA24DA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ar-SA" sz="3200" b="1">
                <a:latin typeface="Arial" panose="020B0604020202020204" pitchFamily="34" charset="0"/>
              </a:rPr>
              <a:t>A History of Drinking Water</a:t>
            </a:r>
            <a:endParaRPr lang="en-US" altLang="ar-SA" sz="3200">
              <a:latin typeface="Arial" panose="020B0604020202020204" pitchFamily="34" charset="0"/>
            </a:endParaRPr>
          </a:p>
        </p:txBody>
      </p:sp>
      <p:sp>
        <p:nvSpPr>
          <p:cNvPr id="5126" name="Rectangle 2">
            <a:extLst>
              <a:ext uri="{FF2B5EF4-FFF2-40B4-BE49-F238E27FC236}">
                <a16:creationId xmlns:a16="http://schemas.microsoft.com/office/drawing/2014/main" id="{33D039F2-53B7-427B-BACE-3AB49F348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65850"/>
            <a:ext cx="9144000" cy="682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ar-SA" sz="1200" dirty="0">
                <a:latin typeface="Arial" panose="020B0604020202020204" pitchFamily="34" charset="0"/>
              </a:rPr>
              <a:t>Mitchell, E.J., S.H. Frisbie, and B. Sarkar. 2011. Exposure to multiple metals from groundwater—a global crisis: Geology, climate change, health effects, testing, and mitigation. </a:t>
            </a:r>
            <a:r>
              <a:rPr lang="en-US" altLang="ar-SA" sz="1200" dirty="0" err="1">
                <a:latin typeface="Arial" panose="020B0604020202020204" pitchFamily="34" charset="0"/>
              </a:rPr>
              <a:t>Metallomics</a:t>
            </a:r>
            <a:r>
              <a:rPr lang="en-US" altLang="ar-SA" sz="1200" dirty="0">
                <a:latin typeface="Arial" panose="020B0604020202020204" pitchFamily="34" charset="0"/>
              </a:rPr>
              <a:t>. 3(9): 874–908.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ar-SA" sz="1200" dirty="0">
                <a:latin typeface="Arial" panose="020B0604020202020204" pitchFamily="34" charset="0"/>
              </a:rPr>
              <a:t>Photo: </a:t>
            </a:r>
            <a:r>
              <a:rPr lang="en-US" altLang="ar-SA" sz="1200" dirty="0" err="1">
                <a:latin typeface="Arial" panose="020B0604020202020204" pitchFamily="34" charset="0"/>
              </a:rPr>
              <a:t>Hrozba</a:t>
            </a:r>
            <a:r>
              <a:rPr lang="en-US" altLang="ar-SA" sz="1200" dirty="0">
                <a:latin typeface="Arial" panose="020B0604020202020204" pitchFamily="34" charset="0"/>
              </a:rPr>
              <a:t> </a:t>
            </a:r>
            <a:r>
              <a:rPr lang="en-US" altLang="ar-SA" sz="1200" dirty="0" err="1">
                <a:latin typeface="Arial" panose="020B0604020202020204" pitchFamily="34" charset="0"/>
              </a:rPr>
              <a:t>cholery</a:t>
            </a:r>
            <a:r>
              <a:rPr lang="en-US" altLang="ar-SA" sz="1200" dirty="0">
                <a:latin typeface="Arial" panose="020B0604020202020204" pitchFamily="34" charset="0"/>
              </a:rPr>
              <a:t> je </a:t>
            </a:r>
            <a:r>
              <a:rPr lang="en-US" altLang="ar-SA" sz="1200" dirty="0" err="1">
                <a:latin typeface="Arial" panose="020B0604020202020204" pitchFamily="34" charset="0"/>
              </a:rPr>
              <a:t>stále</a:t>
            </a:r>
            <a:r>
              <a:rPr lang="en-US" altLang="ar-SA" sz="1200" dirty="0">
                <a:latin typeface="Arial" panose="020B0604020202020204" pitchFamily="34" charset="0"/>
              </a:rPr>
              <a:t> </a:t>
            </a:r>
            <a:r>
              <a:rPr lang="en-US" altLang="ar-SA" sz="1200" dirty="0" err="1">
                <a:latin typeface="Arial" panose="020B0604020202020204" pitchFamily="34" charset="0"/>
              </a:rPr>
              <a:t>reálna</a:t>
            </a:r>
            <a:r>
              <a:rPr lang="en-US" altLang="ar-SA" sz="1200" dirty="0">
                <a:latin typeface="Arial" panose="020B0604020202020204" pitchFamily="34" charset="0"/>
              </a:rPr>
              <a:t>. Available: </a:t>
            </a:r>
            <a:r>
              <a:rPr lang="en-US" altLang="ar-SA" sz="1200" dirty="0">
                <a:latin typeface="Arial" panose="020B0604020202020204" pitchFamily="34" charset="0"/>
                <a:hlinkClick r:id="rId3"/>
              </a:rPr>
              <a:t>http://www.bedekerzdravia.sk/?main=article&amp;id=72</a:t>
            </a:r>
            <a:r>
              <a:rPr lang="en-US" altLang="ar-SA" sz="1200" dirty="0">
                <a:latin typeface="Arial" panose="020B0604020202020204" pitchFamily="34" charset="0"/>
              </a:rPr>
              <a:t> [accessed 28 April 2011].</a:t>
            </a:r>
            <a:endParaRPr lang="en-US" altLang="ar-SA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>
            <a:extLst>
              <a:ext uri="{FF2B5EF4-FFF2-40B4-BE49-F238E27FC236}">
                <a16:creationId xmlns:a16="http://schemas.microsoft.com/office/drawing/2014/main" id="{9FE1F9B7-022A-4A8D-86A4-FCCFF8CE6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6237288"/>
            <a:ext cx="3816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31749" name="Text Box 5">
            <a:extLst>
              <a:ext uri="{FF2B5EF4-FFF2-40B4-BE49-F238E27FC236}">
                <a16:creationId xmlns:a16="http://schemas.microsoft.com/office/drawing/2014/main" id="{B5630539-BAFD-45EE-A66F-9371D1BB2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6300788"/>
            <a:ext cx="33528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6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6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6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6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6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6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6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6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64" charset="0"/>
              </a:defRPr>
            </a:lvl9pPr>
          </a:lstStyle>
          <a:p>
            <a:pPr algn="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i="1" dirty="0">
                <a:solidFill>
                  <a:schemeClr val="bg1"/>
                </a:solidFill>
                <a:latin typeface="+mj-lt"/>
              </a:rPr>
              <a:t>In Progress</a:t>
            </a:r>
          </a:p>
        </p:txBody>
      </p:sp>
      <p:sp>
        <p:nvSpPr>
          <p:cNvPr id="7" name="Text Box 1028">
            <a:extLst>
              <a:ext uri="{FF2B5EF4-FFF2-40B4-BE49-F238E27FC236}">
                <a16:creationId xmlns:a16="http://schemas.microsoft.com/office/drawing/2014/main" id="{13292916-7CD5-47E7-A968-6982AF876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38861"/>
            <a:ext cx="9067800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6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6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6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6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6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6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6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6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64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Pregnancy Outcomes of Arsenic-affected Women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1198B5-2BF1-4951-A787-DE9A8EB66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9600"/>
            <a:ext cx="39624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altLang="ar-SA" sz="2000" dirty="0">
                <a:latin typeface="Arial" charset="0"/>
              </a:rPr>
              <a:t>In </a:t>
            </a:r>
            <a:r>
              <a:rPr lang="en-US" altLang="ar-SA" sz="2000" dirty="0" err="1">
                <a:latin typeface="Arial" charset="0"/>
              </a:rPr>
              <a:t>Bheramara</a:t>
            </a:r>
            <a:r>
              <a:rPr lang="en-US" altLang="ar-SA" sz="2000" dirty="0">
                <a:latin typeface="Arial" charset="0"/>
              </a:rPr>
              <a:t>, Bangladesh, we are studying pregnancy outcomes of women showing As symptoms.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altLang="ar-SA" sz="2000" dirty="0">
                <a:latin typeface="Arial" charset="0"/>
              </a:rPr>
              <a:t>Prospective, observational, cross-sectional, non-invasive study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altLang="ar-SA" sz="2000" dirty="0">
                <a:latin typeface="Arial" charset="0"/>
              </a:rPr>
              <a:t>Population: 154 women responding to a maternal health survey</a:t>
            </a:r>
          </a:p>
          <a:p>
            <a:pPr marL="800100" lvl="1" indent="-34290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altLang="ar-SA" sz="2000" dirty="0">
                <a:latin typeface="Arial" charset="0"/>
              </a:rPr>
              <a:t>77 showing As symptoms (consecutively selected)</a:t>
            </a:r>
          </a:p>
          <a:p>
            <a:pPr marL="800100" lvl="1" indent="-34290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altLang="ar-SA" sz="2000" dirty="0">
                <a:latin typeface="Arial" charset="0"/>
              </a:rPr>
              <a:t>77 controls with no symptoms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altLang="ar-SA" sz="2000" dirty="0">
                <a:latin typeface="Arial" charset="0"/>
              </a:rPr>
              <a:t>Municipal water testing results showed study population was drinking water with high As.</a:t>
            </a:r>
          </a:p>
        </p:txBody>
      </p:sp>
      <p:graphicFrame>
        <p:nvGraphicFramePr>
          <p:cNvPr id="21510" name="Object 10">
            <a:extLst>
              <a:ext uri="{FF2B5EF4-FFF2-40B4-BE49-F238E27FC236}">
                <a16:creationId xmlns:a16="http://schemas.microsoft.com/office/drawing/2014/main" id="{F27EB124-345F-437A-95AD-A1E2C82FDB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33850" y="1017588"/>
          <a:ext cx="4541838" cy="340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8" r:id="rId4" imgW="12190476" imgH="9142857" progId="">
                  <p:embed/>
                </p:oleObj>
              </mc:Choice>
              <mc:Fallback>
                <p:oleObj r:id="rId4" imgW="12190476" imgH="9142857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3850" y="1017588"/>
                        <a:ext cx="4541838" cy="340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3CA080FD-C8D9-47EC-9C69-7919C3107B3A}"/>
              </a:ext>
            </a:extLst>
          </p:cNvPr>
          <p:cNvSpPr/>
          <p:nvPr/>
        </p:nvSpPr>
        <p:spPr>
          <a:xfrm>
            <a:off x="0" y="6211669"/>
            <a:ext cx="9143999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/>
              <a:t>Ashraf F, </a:t>
            </a:r>
            <a:r>
              <a:rPr lang="en-US" dirty="0" err="1"/>
              <a:t>Mustanzid</a:t>
            </a:r>
            <a:r>
              <a:rPr lang="en-US" dirty="0"/>
              <a:t> S, Sarkar, B. Adverse pregnancy outcomes associated with maternal arsenic symptoms. </a:t>
            </a:r>
            <a:r>
              <a:rPr lang="en-US" i="1" dirty="0"/>
              <a:t>In</a:t>
            </a:r>
            <a:r>
              <a:rPr lang="en-US" dirty="0"/>
              <a:t> preparation.</a:t>
            </a:r>
          </a:p>
        </p:txBody>
      </p:sp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08487C-C28B-4230-8B51-11535E7A5931}"/>
              </a:ext>
            </a:extLst>
          </p:cNvPr>
          <p:cNvSpPr/>
          <p:nvPr/>
        </p:nvSpPr>
        <p:spPr>
          <a:xfrm>
            <a:off x="152400" y="814242"/>
            <a:ext cx="3302833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altLang="ar-SA" sz="2000" dirty="0">
                <a:latin typeface="Arial" charset="0"/>
              </a:rPr>
              <a:t>Findings: Maternal As symptoms are associated with increased incidence of stillbirth, spontaneous abortion, eclampsia, PPH, infant death, and neonatal death.</a:t>
            </a:r>
          </a:p>
        </p:txBody>
      </p:sp>
      <p:graphicFrame>
        <p:nvGraphicFramePr>
          <p:cNvPr id="23555" name="Object 2">
            <a:extLst>
              <a:ext uri="{FF2B5EF4-FFF2-40B4-BE49-F238E27FC236}">
                <a16:creationId xmlns:a16="http://schemas.microsoft.com/office/drawing/2014/main" id="{B9FEF09D-012B-43DD-A9DF-7B72AF099E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55988" y="838200"/>
          <a:ext cx="5230812" cy="502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3" name="Chart" r:id="rId3" imgW="4214803" imgH="4048057" progId="Excel.Chart.8">
                  <p:embed/>
                </p:oleObj>
              </mc:Choice>
              <mc:Fallback>
                <p:oleObj name="Chart" r:id="rId3" imgW="4214803" imgH="4048057" progId="Excel.Char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5988" y="838200"/>
                        <a:ext cx="5230812" cy="5026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1028">
            <a:extLst>
              <a:ext uri="{FF2B5EF4-FFF2-40B4-BE49-F238E27FC236}">
                <a16:creationId xmlns:a16="http://schemas.microsoft.com/office/drawing/2014/main" id="{6EA832D4-A924-40E2-84D2-2C074634A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38861"/>
            <a:ext cx="9067800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6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6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6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6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6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6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6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6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64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Pregnancy Outcomes of Arsenic-affected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4C5500-F80A-45C9-A936-DF465F6F67C0}"/>
              </a:ext>
            </a:extLst>
          </p:cNvPr>
          <p:cNvSpPr/>
          <p:nvPr/>
        </p:nvSpPr>
        <p:spPr>
          <a:xfrm>
            <a:off x="0" y="6211669"/>
            <a:ext cx="9143999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/>
              <a:t>Ashraf F, </a:t>
            </a:r>
            <a:r>
              <a:rPr lang="en-US" dirty="0" err="1"/>
              <a:t>Mustanzid</a:t>
            </a:r>
            <a:r>
              <a:rPr lang="en-US" dirty="0"/>
              <a:t> S, Sarkar, B. Adverse pregnancy outcomes associated with maternal arsenic symptoms. </a:t>
            </a:r>
            <a:r>
              <a:rPr lang="en-US" i="1" dirty="0"/>
              <a:t>In</a:t>
            </a:r>
            <a:r>
              <a:rPr lang="en-US" dirty="0"/>
              <a:t> preparation.</a:t>
            </a:r>
          </a:p>
        </p:txBody>
      </p:sp>
    </p:spTree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028">
            <a:extLst>
              <a:ext uri="{FF2B5EF4-FFF2-40B4-BE49-F238E27FC236}">
                <a16:creationId xmlns:a16="http://schemas.microsoft.com/office/drawing/2014/main" id="{BE0934A1-6165-438C-BEBA-A9809DE18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38100"/>
            <a:ext cx="9067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Arsenic Exposure and Child Behavior in Bangladesh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E704A7-2727-4D35-9EBA-1CC262F0DFFC}"/>
              </a:ext>
            </a:extLst>
          </p:cNvPr>
          <p:cNvSpPr/>
          <p:nvPr/>
        </p:nvSpPr>
        <p:spPr>
          <a:xfrm>
            <a:off x="304800" y="1295400"/>
            <a:ext cx="4343400" cy="27515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altLang="ar-SA" dirty="0">
                <a:latin typeface="Arial" charset="0"/>
              </a:rPr>
              <a:t>In </a:t>
            </a:r>
            <a:r>
              <a:rPr lang="en-US" altLang="ar-SA" dirty="0" err="1">
                <a:latin typeface="Arial" charset="0"/>
              </a:rPr>
              <a:t>Bheramara</a:t>
            </a:r>
            <a:r>
              <a:rPr lang="en-US" altLang="ar-SA" dirty="0">
                <a:latin typeface="Arial" charset="0"/>
              </a:rPr>
              <a:t>, Bangladesh, we are also studying arsenic exposure and child behavior.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altLang="ar-SA" dirty="0">
                <a:latin typeface="Arial" charset="0"/>
              </a:rPr>
              <a:t>Study population: 300 children ages 5-15 years whose parents responded to a community health survey</a:t>
            </a:r>
          </a:p>
          <a:p>
            <a:pPr marL="800100" lvl="1" indent="-34290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altLang="ar-SA" dirty="0">
                <a:latin typeface="Arial" charset="0"/>
              </a:rPr>
              <a:t>150 exposed to As in drinking water (consecutively selected)</a:t>
            </a:r>
          </a:p>
          <a:p>
            <a:pPr marL="800100" lvl="1" indent="-34290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altLang="ar-SA" dirty="0">
                <a:latin typeface="Arial" charset="0"/>
              </a:rPr>
              <a:t>150 not exposed to As</a:t>
            </a:r>
            <a:endParaRPr lang="en-US" altLang="ar-SA" dirty="0">
              <a:highlight>
                <a:srgbClr val="FFFF00"/>
              </a:highlight>
              <a:latin typeface="Arial" charset="0"/>
            </a:endParaRPr>
          </a:p>
        </p:txBody>
      </p:sp>
      <p:pic>
        <p:nvPicPr>
          <p:cNvPr id="24580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10DA420-0AC1-4B62-B9FE-8B44400E4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143000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C84638B-5F1C-40C7-A238-1CE0A5C796B0}"/>
              </a:ext>
            </a:extLst>
          </p:cNvPr>
          <p:cNvSpPr/>
          <p:nvPr/>
        </p:nvSpPr>
        <p:spPr>
          <a:xfrm>
            <a:off x="0" y="6211669"/>
            <a:ext cx="9143999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/>
              <a:t>Ashraf F, </a:t>
            </a:r>
            <a:r>
              <a:rPr lang="en-US" dirty="0" err="1"/>
              <a:t>Mustanzid</a:t>
            </a:r>
            <a:r>
              <a:rPr lang="en-US" dirty="0"/>
              <a:t> S, Sarkar, B. Arsenic exposure and child behavior in Bangladesh. </a:t>
            </a:r>
            <a:r>
              <a:rPr lang="en-US" i="1" dirty="0"/>
              <a:t>In</a:t>
            </a:r>
            <a:r>
              <a:rPr lang="en-US" dirty="0"/>
              <a:t> preparation.</a:t>
            </a:r>
          </a:p>
        </p:txBody>
      </p:sp>
    </p:spTree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EC539F-3197-4DFF-A4EE-8C23ECBDEE31}"/>
              </a:ext>
            </a:extLst>
          </p:cNvPr>
          <p:cNvSpPr txBox="1"/>
          <p:nvPr/>
        </p:nvSpPr>
        <p:spPr>
          <a:xfrm>
            <a:off x="914400" y="4419600"/>
            <a:ext cx="73914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1F209A-DDE2-4A08-B44A-BA9365B60679}"/>
              </a:ext>
            </a:extLst>
          </p:cNvPr>
          <p:cNvSpPr/>
          <p:nvPr/>
        </p:nvSpPr>
        <p:spPr>
          <a:xfrm>
            <a:off x="0" y="6211669"/>
            <a:ext cx="9143999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/>
              <a:t>Ashraf F, </a:t>
            </a:r>
            <a:r>
              <a:rPr lang="en-US" dirty="0" err="1"/>
              <a:t>Mustanzid</a:t>
            </a:r>
            <a:r>
              <a:rPr lang="en-US" dirty="0"/>
              <a:t> S, Sarkar, B. Arsenic exposure and child behavior in Bangladesh. </a:t>
            </a:r>
            <a:r>
              <a:rPr lang="en-US" i="1" dirty="0"/>
              <a:t>In</a:t>
            </a:r>
            <a:r>
              <a:rPr lang="en-US" dirty="0"/>
              <a:t> preparation.</a:t>
            </a:r>
          </a:p>
        </p:txBody>
      </p:sp>
      <p:sp>
        <p:nvSpPr>
          <p:cNvPr id="13" name="Text Box 1028">
            <a:extLst>
              <a:ext uri="{FF2B5EF4-FFF2-40B4-BE49-F238E27FC236}">
                <a16:creationId xmlns:a16="http://schemas.microsoft.com/office/drawing/2014/main" id="{55B17671-FFE6-4B79-8803-9380D5170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38100"/>
            <a:ext cx="9067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Arsenic Exposure and Child Behavior: Preliminary Results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65BB485-99BA-425A-8A73-3D580D1647FA}"/>
              </a:ext>
            </a:extLst>
          </p:cNvPr>
          <p:cNvGrpSpPr/>
          <p:nvPr/>
        </p:nvGrpSpPr>
        <p:grpSpPr>
          <a:xfrm>
            <a:off x="7010400" y="1524000"/>
            <a:ext cx="1066800" cy="816863"/>
            <a:chOff x="7010400" y="1524000"/>
            <a:chExt cx="1066800" cy="8168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B96E7E8-464B-4B9B-9D39-A365848FD3C1}"/>
                </a:ext>
              </a:extLst>
            </p:cNvPr>
            <p:cNvGrpSpPr/>
            <p:nvPr/>
          </p:nvGrpSpPr>
          <p:grpSpPr>
            <a:xfrm>
              <a:off x="7010400" y="1524000"/>
              <a:ext cx="838200" cy="261610"/>
              <a:chOff x="7010400" y="1524000"/>
              <a:chExt cx="838200" cy="261610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5439F3B-FC06-49C9-9E9B-2758FF0C59BF}"/>
                  </a:ext>
                </a:extLst>
              </p:cNvPr>
              <p:cNvSpPr/>
              <p:nvPr/>
            </p:nvSpPr>
            <p:spPr>
              <a:xfrm>
                <a:off x="7010400" y="1600200"/>
                <a:ext cx="152400" cy="15240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F6D3070-DC77-404C-BACD-EA1C20CB7918}"/>
                  </a:ext>
                </a:extLst>
              </p:cNvPr>
              <p:cNvSpPr txBox="1"/>
              <p:nvPr/>
            </p:nvSpPr>
            <p:spPr>
              <a:xfrm>
                <a:off x="7162800" y="1524000"/>
                <a:ext cx="68580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Good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799E2E8-2D59-47CB-BE5C-A791B9961082}"/>
                </a:ext>
              </a:extLst>
            </p:cNvPr>
            <p:cNvGrpSpPr/>
            <p:nvPr/>
          </p:nvGrpSpPr>
          <p:grpSpPr>
            <a:xfrm>
              <a:off x="7010400" y="1785610"/>
              <a:ext cx="1066800" cy="430887"/>
              <a:chOff x="7010400" y="1524000"/>
              <a:chExt cx="838200" cy="430887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113456D-07D0-48FB-A813-AF9FC54769BE}"/>
                  </a:ext>
                </a:extLst>
              </p:cNvPr>
              <p:cNvSpPr/>
              <p:nvPr/>
            </p:nvSpPr>
            <p:spPr>
              <a:xfrm>
                <a:off x="7010400" y="1600200"/>
                <a:ext cx="119743" cy="1524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9F85C17-CC4B-487F-8DA3-1A4BEE1A0493}"/>
                  </a:ext>
                </a:extLst>
              </p:cNvPr>
              <p:cNvSpPr txBox="1"/>
              <p:nvPr/>
            </p:nvSpPr>
            <p:spPr>
              <a:xfrm>
                <a:off x="7162800" y="1524000"/>
                <a:ext cx="6858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Mediocre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0A1F104-C139-4607-B860-C882980F5330}"/>
                </a:ext>
              </a:extLst>
            </p:cNvPr>
            <p:cNvGrpSpPr/>
            <p:nvPr/>
          </p:nvGrpSpPr>
          <p:grpSpPr>
            <a:xfrm>
              <a:off x="7010400" y="2079253"/>
              <a:ext cx="838200" cy="261610"/>
              <a:chOff x="7010400" y="1524000"/>
              <a:chExt cx="838200" cy="26161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E2F006B-B7FC-4EAB-A64C-6AA350D46D71}"/>
                  </a:ext>
                </a:extLst>
              </p:cNvPr>
              <p:cNvSpPr/>
              <p:nvPr/>
            </p:nvSpPr>
            <p:spPr>
              <a:xfrm>
                <a:off x="7010400" y="1600200"/>
                <a:ext cx="152400" cy="1524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5202B45-6FFF-4E28-BAEE-7CC8AD6BAC90}"/>
                  </a:ext>
                </a:extLst>
              </p:cNvPr>
              <p:cNvSpPr txBox="1"/>
              <p:nvPr/>
            </p:nvSpPr>
            <p:spPr>
              <a:xfrm>
                <a:off x="7162800" y="1524000"/>
                <a:ext cx="68580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Poor</a:t>
                </a:r>
              </a:p>
            </p:txBody>
          </p:sp>
        </p:grpSp>
      </p:grp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848C1986-A7EB-4F2B-8A9F-6628AAB2788C}"/>
              </a:ext>
            </a:extLst>
          </p:cNvPr>
          <p:cNvGraphicFramePr>
            <a:graphicFrameLocks/>
          </p:cNvGraphicFramePr>
          <p:nvPr/>
        </p:nvGraphicFramePr>
        <p:xfrm>
          <a:off x="2301478" y="1094184"/>
          <a:ext cx="4541044" cy="4669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A4E8E-1EB6-4E50-BC06-9C5859FDE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Thank you, Dr. Sarkar!</a:t>
            </a:r>
          </a:p>
        </p:txBody>
      </p:sp>
      <p:pic>
        <p:nvPicPr>
          <p:cNvPr id="6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26F418C6-6C53-45A2-BDAB-CA3C17D3B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389" y="4823473"/>
            <a:ext cx="2022411" cy="1776593"/>
          </a:xfrm>
          <a:prstGeom prst="rect">
            <a:avLst/>
          </a:prstGeom>
        </p:spPr>
      </p:pic>
      <p:pic>
        <p:nvPicPr>
          <p:cNvPr id="8" name="Picture 7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C16987DD-482A-4FA3-92A2-E518324CB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904" y="4823473"/>
            <a:ext cx="2596896" cy="1402080"/>
          </a:xfrm>
          <a:prstGeom prst="rect">
            <a:avLst/>
          </a:prstGeom>
        </p:spPr>
      </p:pic>
      <p:pic>
        <p:nvPicPr>
          <p:cNvPr id="10" name="Picture 9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20250C62-2E34-4996-A916-1D56C18D3C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32" y="4825531"/>
            <a:ext cx="2027568" cy="1346669"/>
          </a:xfrm>
          <a:prstGeom prst="rect">
            <a:avLst/>
          </a:prstGeom>
        </p:spPr>
      </p:pic>
      <p:pic>
        <p:nvPicPr>
          <p:cNvPr id="12" name="Picture 11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43B34A01-7D13-4789-B447-EF386224A5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479555"/>
            <a:ext cx="5846064" cy="319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47339"/>
      </p:ext>
    </p:extLst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>
            <a:extLst>
              <a:ext uri="{FF2B5EF4-FFF2-40B4-BE49-F238E27FC236}">
                <a16:creationId xmlns:a16="http://schemas.microsoft.com/office/drawing/2014/main" id="{DE7113EE-6446-4956-BED0-90969D4E9EFF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3352800"/>
            <a:ext cx="4572000" cy="2286000"/>
            <a:chOff x="4572000" y="3429000"/>
            <a:chExt cx="4572000" cy="2286000"/>
          </a:xfrm>
        </p:grpSpPr>
        <p:pic>
          <p:nvPicPr>
            <p:cNvPr id="6152" name="Picture 6">
              <a:extLst>
                <a:ext uri="{FF2B5EF4-FFF2-40B4-BE49-F238E27FC236}">
                  <a16:creationId xmlns:a16="http://schemas.microsoft.com/office/drawing/2014/main" id="{B09CF4EF-FEC9-44CC-A34F-C9534428F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3429000"/>
              <a:ext cx="2286000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3" name="Picture 5">
              <a:extLst>
                <a:ext uri="{FF2B5EF4-FFF2-40B4-BE49-F238E27FC236}">
                  <a16:creationId xmlns:a16="http://schemas.microsoft.com/office/drawing/2014/main" id="{D5B9ECD1-9A36-4A3B-83C8-2AFB39DAF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429000"/>
              <a:ext cx="2286000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47" name="Rectangle 5">
            <a:extLst>
              <a:ext uri="{FF2B5EF4-FFF2-40B4-BE49-F238E27FC236}">
                <a16:creationId xmlns:a16="http://schemas.microsoft.com/office/drawing/2014/main" id="{628954B5-1DAD-490C-A740-EFBDD147F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9144000" cy="276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ar-SA" sz="2800">
                <a:latin typeface="Arial" panose="020B0604020202020204" pitchFamily="34" charset="0"/>
              </a:rPr>
              <a:t>In contrast, deep well water rarely has pathogenic microorganisms.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ar-SA" sz="2800">
                <a:latin typeface="Arial" panose="020B0604020202020204" pitchFamily="34" charset="0"/>
              </a:rPr>
              <a:t>Low dissolved O</a:t>
            </a:r>
            <a:r>
              <a:rPr lang="en-US" altLang="ar-SA" sz="2800" baseline="-25000">
                <a:latin typeface="Arial" panose="020B0604020202020204" pitchFamily="34" charset="0"/>
              </a:rPr>
              <a:t>2</a:t>
            </a:r>
            <a:r>
              <a:rPr lang="en-US" altLang="ar-SA" sz="2800">
                <a:latin typeface="Arial" panose="020B0604020202020204" pitchFamily="34" charset="0"/>
              </a:rPr>
              <a:t> and the accumulation of ions from leaching gives deep well water high concentrations of As, Mn, and other metals that can make a person sick after years or decades of regular drinking.</a:t>
            </a:r>
          </a:p>
        </p:txBody>
      </p:sp>
      <p:sp>
        <p:nvSpPr>
          <p:cNvPr id="6148" name="Text Box 8">
            <a:extLst>
              <a:ext uri="{FF2B5EF4-FFF2-40B4-BE49-F238E27FC236}">
                <a16:creationId xmlns:a16="http://schemas.microsoft.com/office/drawing/2014/main" id="{21ABBDE6-891D-4747-AB5D-38152178E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638800"/>
            <a:ext cx="4572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Arsenic and Manganese</a:t>
            </a:r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29420FBF-549E-4DDF-BFF8-FF0C0650C2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76275"/>
            <a:ext cx="46482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ar-SA" sz="2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ar-SA" sz="2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ar-SA" sz="28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ar-SA" sz="28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ar-SA" sz="28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ar-SA" sz="2800" dirty="0">
                <a:latin typeface="Arial" panose="020B0604020202020204" pitchFamily="34" charset="0"/>
              </a:rPr>
              <a:t>The diagnosis of chronic metal poisoning is made difficult by the 5 to 20 or more years of exposure needed to produce symptoms.</a:t>
            </a:r>
          </a:p>
        </p:txBody>
      </p:sp>
      <p:sp>
        <p:nvSpPr>
          <p:cNvPr id="6150" name="Rectangle 4">
            <a:extLst>
              <a:ext uri="{FF2B5EF4-FFF2-40B4-BE49-F238E27FC236}">
                <a16:creationId xmlns:a16="http://schemas.microsoft.com/office/drawing/2014/main" id="{BB659AD5-F49E-44A4-BD73-AEAA05C74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ar-SA" sz="3200" b="1">
                <a:latin typeface="Arial" panose="020B0604020202020204" pitchFamily="34" charset="0"/>
              </a:rPr>
              <a:t>A History of Drinking Water</a:t>
            </a:r>
            <a:endParaRPr lang="en-US" altLang="ar-SA" sz="3200">
              <a:latin typeface="Arial" panose="020B0604020202020204" pitchFamily="34" charset="0"/>
            </a:endParaRPr>
          </a:p>
        </p:txBody>
      </p:sp>
      <p:sp>
        <p:nvSpPr>
          <p:cNvPr id="6151" name="Rectangle 8">
            <a:extLst>
              <a:ext uri="{FF2B5EF4-FFF2-40B4-BE49-F238E27FC236}">
                <a16:creationId xmlns:a16="http://schemas.microsoft.com/office/drawing/2014/main" id="{0044ACEA-EEBD-4B42-970F-4964C3EA3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89638"/>
            <a:ext cx="9144000" cy="868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ar-SA" sz="1200" dirty="0">
                <a:latin typeface="Arial" panose="020B0604020202020204" pitchFamily="34" charset="0"/>
              </a:rPr>
              <a:t>Mitchell, E.J., S.H. Frisbie, and B. Sarkar. 2011. Exposure to multiple metals from groundwater—a global crisis: Geology, climate change, health effects, testing, and mitigation. </a:t>
            </a:r>
            <a:r>
              <a:rPr lang="en-US" altLang="ar-SA" sz="1200" dirty="0" err="1">
                <a:latin typeface="Arial" panose="020B0604020202020204" pitchFamily="34" charset="0"/>
              </a:rPr>
              <a:t>Metallomics</a:t>
            </a:r>
            <a:r>
              <a:rPr lang="en-US" altLang="ar-SA" sz="1200" dirty="0">
                <a:latin typeface="Arial" panose="020B0604020202020204" pitchFamily="34" charset="0"/>
              </a:rPr>
              <a:t>. 3(9): 874–908.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ar-SA" sz="1200" dirty="0">
                <a:latin typeface="Arial" panose="020B0604020202020204" pitchFamily="34" charset="0"/>
              </a:rPr>
              <a:t>Photos: Gray, T. The Photographic Periodic Table of the Elements. Available: </a:t>
            </a:r>
            <a:r>
              <a:rPr lang="en-US" altLang="ar-SA" sz="1200" dirty="0">
                <a:latin typeface="Arial" panose="020B0604020202020204" pitchFamily="34" charset="0"/>
                <a:hlinkClick r:id="rId4"/>
              </a:rPr>
              <a:t>http://periodictable.com/</a:t>
            </a:r>
            <a:r>
              <a:rPr lang="en-US" altLang="ar-SA" sz="1200" dirty="0">
                <a:latin typeface="Arial" panose="020B0604020202020204" pitchFamily="34" charset="0"/>
              </a:rPr>
              <a:t> [accessed 28 April 2011, and 31 July 2015].</a:t>
            </a:r>
            <a:endParaRPr lang="en-US" altLang="ar-SA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>
            <a:extLst>
              <a:ext uri="{FF2B5EF4-FFF2-40B4-BE49-F238E27FC236}">
                <a16:creationId xmlns:a16="http://schemas.microsoft.com/office/drawing/2014/main" id="{8FD25B69-901C-4E56-8DB1-1D137D133C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5248275" cy="500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ar-SA" sz="2800">
                <a:latin typeface="Arial" panose="020B0604020202020204" pitchFamily="34" charset="0"/>
              </a:rPr>
              <a:t>Approximately 10,000,000 tubewells have been installed since 1971 to supply safe drinking water.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ar-SA" sz="2800">
                <a:latin typeface="Arial" panose="020B0604020202020204" pitchFamily="34" charset="0"/>
              </a:rPr>
              <a:t>Within 1 generation the population changed from drinking surface water to drinking groundwater.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ar-SA" sz="2800">
                <a:latin typeface="Arial" panose="020B0604020202020204" pitchFamily="34" charset="0"/>
              </a:rPr>
              <a:t>By 2000, approximately 97% of Bangladeshis drank tubewell water.</a:t>
            </a:r>
          </a:p>
        </p:txBody>
      </p:sp>
      <p:pic>
        <p:nvPicPr>
          <p:cNvPr id="7171" name="Picture 6" descr="Bangladesh flood">
            <a:extLst>
              <a:ext uri="{FF2B5EF4-FFF2-40B4-BE49-F238E27FC236}">
                <a16:creationId xmlns:a16="http://schemas.microsoft.com/office/drawing/2014/main" id="{4DE2A5C6-5FC3-49F8-BEA3-231847D5B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685800"/>
            <a:ext cx="38989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4">
            <a:extLst>
              <a:ext uri="{FF2B5EF4-FFF2-40B4-BE49-F238E27FC236}">
                <a16:creationId xmlns:a16="http://schemas.microsoft.com/office/drawing/2014/main" id="{052BD3D1-E3BD-454D-A2F2-8685AFF84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ar-SA" sz="3200" b="1">
                <a:latin typeface="Arial" panose="020B0604020202020204" pitchFamily="34" charset="0"/>
              </a:rPr>
              <a:t>A History of Drinking Water in Bangladesh</a:t>
            </a:r>
            <a:endParaRPr lang="en-US" altLang="ar-SA" sz="3200">
              <a:latin typeface="Arial" panose="020B0604020202020204" pitchFamily="34" charset="0"/>
            </a:endParaRPr>
          </a:p>
        </p:txBody>
      </p:sp>
      <p:sp>
        <p:nvSpPr>
          <p:cNvPr id="7173" name="Rectangle 6">
            <a:extLst>
              <a:ext uri="{FF2B5EF4-FFF2-40B4-BE49-F238E27FC236}">
                <a16:creationId xmlns:a16="http://schemas.microsoft.com/office/drawing/2014/main" id="{B4598FBF-50D0-426C-ADA8-080AA6F39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07075"/>
            <a:ext cx="5248275" cy="1052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Frisbie SH, Maynard DM, Hoque BA. The nature and extent of arsenic-affected drinking water in Bangladesh. In: Metals and Genetics (Sarkar B, ed). New York: Plenum Publishing Co, 1999; 67–85.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ar-SA" sz="1200" dirty="0">
                <a:latin typeface="Arial" panose="020B0604020202020204" pitchFamily="34" charset="0"/>
              </a:rPr>
              <a:t>Photo: Brace, S. 1995. Bangladesh. Thomson Learning. New York, NY. P. 9.</a:t>
            </a:r>
          </a:p>
        </p:txBody>
      </p:sp>
    </p:spTree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4D91BB34-62F2-4A7B-935C-998E2618837A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822960"/>
            <a:ext cx="4343400" cy="6035040"/>
          </a:xfrm>
          <a:prstGeom prst="rect">
            <a:avLst/>
          </a:prstGeom>
        </p:spPr>
      </p:pic>
      <p:sp>
        <p:nvSpPr>
          <p:cNvPr id="8194" name="Rectangle 5">
            <a:extLst>
              <a:ext uri="{FF2B5EF4-FFF2-40B4-BE49-F238E27FC236}">
                <a16:creationId xmlns:a16="http://schemas.microsoft.com/office/drawing/2014/main" id="{36A97997-A1AD-4EBD-9FAC-3A4BC0C02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4800600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ar-SA" sz="2400">
                <a:latin typeface="Arial" panose="020B0604020202020204" pitchFamily="34" charset="0"/>
              </a:rPr>
              <a:t>The symptoms of chronic As poisoning from drinking water usually take 5 to 20 years to manifest.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ar-SA" sz="2400">
                <a:latin typeface="Arial" panose="020B0604020202020204" pitchFamily="34" charset="0"/>
              </a:rPr>
              <a:t>Chronic As poisoning from drinking tubewell water was first diagnosed in 1993.</a:t>
            </a:r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C1964D32-98CA-41CF-8D1B-AB63DA2F6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6334125"/>
            <a:ext cx="434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ar-SA" sz="2800" b="1">
                <a:solidFill>
                  <a:srgbClr val="FFFF00"/>
                </a:solidFill>
                <a:latin typeface="Arial" panose="020B0604020202020204" pitchFamily="34" charset="0"/>
              </a:rPr>
              <a:t>Melanosis of the chest</a:t>
            </a:r>
          </a:p>
        </p:txBody>
      </p:sp>
      <p:sp>
        <p:nvSpPr>
          <p:cNvPr id="8203" name="Rectangle 4">
            <a:extLst>
              <a:ext uri="{FF2B5EF4-FFF2-40B4-BE49-F238E27FC236}">
                <a16:creationId xmlns:a16="http://schemas.microsoft.com/office/drawing/2014/main" id="{5FC1C63D-E99F-4805-8563-A906D3338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ar-SA" sz="3200" b="1">
                <a:latin typeface="Arial" panose="020B0604020202020204" pitchFamily="34" charset="0"/>
              </a:rPr>
              <a:t>A History of Drinking Water in Bangladesh</a:t>
            </a:r>
            <a:endParaRPr lang="en-US" altLang="ar-SA" sz="3200">
              <a:latin typeface="Arial" panose="020B0604020202020204" pitchFamily="34" charset="0"/>
            </a:endParaRPr>
          </a:p>
        </p:txBody>
      </p:sp>
      <p:sp>
        <p:nvSpPr>
          <p:cNvPr id="8204" name="Rectangle 1">
            <a:extLst>
              <a:ext uri="{FF2B5EF4-FFF2-40B4-BE49-F238E27FC236}">
                <a16:creationId xmlns:a16="http://schemas.microsoft.com/office/drawing/2014/main" id="{3F1F69F6-DC07-4D7E-92E9-ED0E6958F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29200"/>
            <a:ext cx="4800600" cy="18281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Frisbie SH, Maynard DM, Hoque BA. The nature and extent of arsenic-affected drinking water in Bangladesh. In: Metals and Genetics (Sarkar B, ed). New York: Plenum Publishing Co, 1999; 67–85.</a:t>
            </a:r>
            <a:r>
              <a:rPr lang="en-US" altLang="ar-SA" sz="1200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ar-SA" sz="1200" dirty="0">
                <a:latin typeface="Arial" panose="020B0604020202020204" pitchFamily="34" charset="0"/>
              </a:rPr>
              <a:t>Mitchell, E.J., S.H. Frisbie, and B. Sarkar. 2011. Exposure to multiple metals from groundwater—a global crisis: Geology, climate change, health effects, testing, and mitigation. </a:t>
            </a:r>
            <a:r>
              <a:rPr lang="en-US" altLang="ar-SA" sz="1200" dirty="0" err="1">
                <a:latin typeface="Arial" panose="020B0604020202020204" pitchFamily="34" charset="0"/>
              </a:rPr>
              <a:t>Metallomics</a:t>
            </a:r>
            <a:r>
              <a:rPr lang="en-US" altLang="ar-SA" sz="1200" dirty="0">
                <a:latin typeface="Arial" panose="020B0604020202020204" pitchFamily="34" charset="0"/>
              </a:rPr>
              <a:t>. 3(9): 874–908.</a:t>
            </a:r>
            <a:endParaRPr lang="en-US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ar-SA" sz="1200" dirty="0">
                <a:latin typeface="Arial" panose="020B0604020202020204" pitchFamily="34" charset="0"/>
              </a:rPr>
              <a:t>Photo: Seth H. Frisbie</a:t>
            </a:r>
          </a:p>
        </p:txBody>
      </p:sp>
    </p:spTree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>
            <a:extLst>
              <a:ext uri="{FF2B5EF4-FFF2-40B4-BE49-F238E27FC236}">
                <a16:creationId xmlns:a16="http://schemas.microsoft.com/office/drawing/2014/main" id="{36A97997-A1AD-4EBD-9FAC-3A4BC0C02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4800600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ar-SA" sz="2400">
                <a:latin typeface="Arial" panose="020B0604020202020204" pitchFamily="34" charset="0"/>
              </a:rPr>
              <a:t>The symptoms of chronic As poisoning from drinking water usually take 5 to 20 years to manifest.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ar-SA" sz="2400">
                <a:latin typeface="Arial" panose="020B0604020202020204" pitchFamily="34" charset="0"/>
              </a:rPr>
              <a:t>Chronic As poisoning from drinking tubewell water was first diagnosed in 1993.</a:t>
            </a:r>
          </a:p>
        </p:txBody>
      </p:sp>
      <p:pic>
        <p:nvPicPr>
          <p:cNvPr id="17414" name="Picture 7">
            <a:extLst>
              <a:ext uri="{FF2B5EF4-FFF2-40B4-BE49-F238E27FC236}">
                <a16:creationId xmlns:a16="http://schemas.microsoft.com/office/drawing/2014/main" id="{FE2A6EAF-9EEA-4323-B5E9-E739C02328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22325"/>
            <a:ext cx="43434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027">
            <a:extLst>
              <a:ext uri="{FF2B5EF4-FFF2-40B4-BE49-F238E27FC236}">
                <a16:creationId xmlns:a16="http://schemas.microsoft.com/office/drawing/2014/main" id="{4DA12FCA-1F02-4DD3-A51D-FCCADEEAC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5638800"/>
            <a:ext cx="4343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ar-SA" sz="2800" b="1" dirty="0">
                <a:latin typeface="Arial" panose="020B0604020202020204" pitchFamily="34" charset="0"/>
              </a:rPr>
              <a:t>Keratosis of the palms</a:t>
            </a:r>
          </a:p>
          <a:p>
            <a:pPr algn="ctr" eaLnBrk="1" hangingPunct="1"/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(Photograph by Dhaka Community Hospital and Richard Wilson, 2002)</a:t>
            </a:r>
          </a:p>
        </p:txBody>
      </p:sp>
      <p:sp>
        <p:nvSpPr>
          <p:cNvPr id="8203" name="Rectangle 4">
            <a:extLst>
              <a:ext uri="{FF2B5EF4-FFF2-40B4-BE49-F238E27FC236}">
                <a16:creationId xmlns:a16="http://schemas.microsoft.com/office/drawing/2014/main" id="{5FC1C63D-E99F-4805-8563-A906D3338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ar-SA" sz="3200" b="1">
                <a:latin typeface="Arial" panose="020B0604020202020204" pitchFamily="34" charset="0"/>
              </a:rPr>
              <a:t>A History of Drinking Water in Bangladesh</a:t>
            </a:r>
            <a:endParaRPr lang="en-US" altLang="ar-SA" sz="3200">
              <a:latin typeface="Arial" panose="020B0604020202020204" pitchFamily="34" charset="0"/>
            </a:endParaRPr>
          </a:p>
        </p:txBody>
      </p:sp>
      <p:sp>
        <p:nvSpPr>
          <p:cNvPr id="8204" name="Rectangle 1">
            <a:extLst>
              <a:ext uri="{FF2B5EF4-FFF2-40B4-BE49-F238E27FC236}">
                <a16:creationId xmlns:a16="http://schemas.microsoft.com/office/drawing/2014/main" id="{3F1F69F6-DC07-4D7E-92E9-ED0E6958F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71416"/>
            <a:ext cx="4800600" cy="23821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Frisbie SH, Maynard DM, Hoque BA. The nature and extent of arsenic-affected drinking water in Bangladesh. In: Metals and Genetics (Sarkar B, ed). New York: Plenum Publishing Co, 1999; 67–85.</a:t>
            </a:r>
            <a:r>
              <a:rPr lang="en-US" altLang="ar-SA" sz="1200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ar-SA" sz="1200" dirty="0">
                <a:latin typeface="Arial" panose="020B0604020202020204" pitchFamily="34" charset="0"/>
              </a:rPr>
              <a:t>Mitchell, E.J., S.H. Frisbie, and B. Sarkar. 2011. Exposure to multiple metals from groundwater—a global crisis: Geology, climate change, health effects, testing, and mitigation. </a:t>
            </a:r>
            <a:r>
              <a:rPr lang="en-US" altLang="ar-SA" sz="1200" dirty="0" err="1">
                <a:latin typeface="Arial" panose="020B0604020202020204" pitchFamily="34" charset="0"/>
              </a:rPr>
              <a:t>Metallomics</a:t>
            </a:r>
            <a:r>
              <a:rPr lang="en-US" altLang="ar-SA" sz="1200" dirty="0">
                <a:latin typeface="Arial" panose="020B0604020202020204" pitchFamily="34" charset="0"/>
              </a:rPr>
              <a:t>. 3(9): 874–908.</a:t>
            </a:r>
            <a:endParaRPr lang="en-US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ar-SA" sz="1200" dirty="0">
                <a:latin typeface="Arial" panose="020B0604020202020204" pitchFamily="34" charset="0"/>
              </a:rPr>
              <a:t>Photo: Dhaka Community Hospital, and R. Wilson. Pictures of Sufferers (Chronic Arsenic Poisoning). Available: </a:t>
            </a:r>
            <a:r>
              <a:rPr lang="en-US" altLang="ar-SA" sz="1200" dirty="0">
                <a:latin typeface="Arial" panose="020B0604020202020204" pitchFamily="34" charset="0"/>
                <a:hlinkClick r:id="rId3"/>
              </a:rPr>
              <a:t>http://phys4.harvard.edu/~wilson/arsenic_project_pictures2.html</a:t>
            </a:r>
            <a:r>
              <a:rPr lang="en-US" altLang="ar-SA" sz="1200" dirty="0">
                <a:latin typeface="Arial" panose="020B0604020202020204" pitchFamily="34" charset="0"/>
              </a:rPr>
              <a:t> [accessed 7 September 2002].</a:t>
            </a:r>
          </a:p>
        </p:txBody>
      </p:sp>
    </p:spTree>
    <p:extLst>
      <p:ext uri="{BB962C8B-B14F-4D97-AF65-F5344CB8AC3E}">
        <p14:creationId xmlns:p14="http://schemas.microsoft.com/office/powerpoint/2010/main" val="2155588976"/>
      </p:ext>
    </p:extLst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>
            <a:extLst>
              <a:ext uri="{FF2B5EF4-FFF2-40B4-BE49-F238E27FC236}">
                <a16:creationId xmlns:a16="http://schemas.microsoft.com/office/drawing/2014/main" id="{36A97997-A1AD-4EBD-9FAC-3A4BC0C02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4800600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ar-SA" sz="2400">
                <a:latin typeface="Arial" panose="020B0604020202020204" pitchFamily="34" charset="0"/>
              </a:rPr>
              <a:t>The symptoms of chronic As poisoning from drinking water usually take 5 to 20 years to manifest.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ar-SA" sz="2400">
                <a:latin typeface="Arial" panose="020B0604020202020204" pitchFamily="34" charset="0"/>
              </a:rPr>
              <a:t>Chronic As poisoning from drinking tubewell water was first diagnosed in 1993.</a:t>
            </a:r>
          </a:p>
        </p:txBody>
      </p:sp>
      <p:pic>
        <p:nvPicPr>
          <p:cNvPr id="17416" name="Picture 9">
            <a:extLst>
              <a:ext uri="{FF2B5EF4-FFF2-40B4-BE49-F238E27FC236}">
                <a16:creationId xmlns:a16="http://schemas.microsoft.com/office/drawing/2014/main" id="{D5A2BA4E-D1D4-4BA4-95BC-A335CE0F0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23888"/>
            <a:ext cx="43434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27">
            <a:extLst>
              <a:ext uri="{FF2B5EF4-FFF2-40B4-BE49-F238E27FC236}">
                <a16:creationId xmlns:a16="http://schemas.microsoft.com/office/drawing/2014/main" id="{9108A4AF-A377-4D32-B108-5DFC70853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4435475"/>
            <a:ext cx="434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ar-SA" sz="2800" b="1">
                <a:latin typeface="Arial" panose="020B0604020202020204" pitchFamily="34" charset="0"/>
              </a:rPr>
              <a:t>Keratosis of the feet</a:t>
            </a:r>
          </a:p>
        </p:txBody>
      </p:sp>
      <p:sp>
        <p:nvSpPr>
          <p:cNvPr id="8203" name="Rectangle 4">
            <a:extLst>
              <a:ext uri="{FF2B5EF4-FFF2-40B4-BE49-F238E27FC236}">
                <a16:creationId xmlns:a16="http://schemas.microsoft.com/office/drawing/2014/main" id="{5FC1C63D-E99F-4805-8563-A906D3338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ar-SA" sz="3200" b="1">
                <a:latin typeface="Arial" panose="020B0604020202020204" pitchFamily="34" charset="0"/>
              </a:rPr>
              <a:t>A History of Drinking Water in Bangladesh</a:t>
            </a:r>
            <a:endParaRPr lang="en-US" altLang="ar-SA" sz="3200">
              <a:latin typeface="Arial" panose="020B0604020202020204" pitchFamily="34" charset="0"/>
            </a:endParaRPr>
          </a:p>
        </p:txBody>
      </p:sp>
      <p:sp>
        <p:nvSpPr>
          <p:cNvPr id="8204" name="Rectangle 1">
            <a:extLst>
              <a:ext uri="{FF2B5EF4-FFF2-40B4-BE49-F238E27FC236}">
                <a16:creationId xmlns:a16="http://schemas.microsoft.com/office/drawing/2014/main" id="{3F1F69F6-DC07-4D7E-92E9-ED0E6958F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29200"/>
            <a:ext cx="4800600" cy="18281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Frisbie SH, Maynard DM, Hoque BA. The nature and extent of arsenic-affected drinking water in Bangladesh. In: Metals and Genetics (Sarkar B, ed). New York: Plenum Publishing Co, 1999; 67–85.</a:t>
            </a:r>
            <a:r>
              <a:rPr lang="en-US" altLang="ar-SA" sz="1200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ar-SA" sz="1200" dirty="0">
                <a:latin typeface="Arial" panose="020B0604020202020204" pitchFamily="34" charset="0"/>
              </a:rPr>
              <a:t>Mitchell, E.J., S.H. Frisbie, and B. Sarkar. 2011. Exposure to multiple metals from groundwater—a global crisis: Geology, climate change, health effects, testing, and mitigation. </a:t>
            </a:r>
            <a:r>
              <a:rPr lang="en-US" altLang="ar-SA" sz="1200" dirty="0" err="1">
                <a:latin typeface="Arial" panose="020B0604020202020204" pitchFamily="34" charset="0"/>
              </a:rPr>
              <a:t>Metallomics</a:t>
            </a:r>
            <a:r>
              <a:rPr lang="en-US" altLang="ar-SA" sz="1200" dirty="0">
                <a:latin typeface="Arial" panose="020B0604020202020204" pitchFamily="34" charset="0"/>
              </a:rPr>
              <a:t>. 3(9): 874–908.</a:t>
            </a:r>
            <a:endParaRPr lang="en-US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ar-SA" sz="1200" dirty="0">
                <a:latin typeface="Arial" panose="020B0604020202020204" pitchFamily="34" charset="0"/>
              </a:rPr>
              <a:t>Photo: Seth H. Frisbie</a:t>
            </a:r>
          </a:p>
        </p:txBody>
      </p:sp>
    </p:spTree>
    <p:extLst>
      <p:ext uri="{BB962C8B-B14F-4D97-AF65-F5344CB8AC3E}">
        <p14:creationId xmlns:p14="http://schemas.microsoft.com/office/powerpoint/2010/main" val="2149771221"/>
      </p:ext>
    </p:extLst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>
            <a:extLst>
              <a:ext uri="{FF2B5EF4-FFF2-40B4-BE49-F238E27FC236}">
                <a16:creationId xmlns:a16="http://schemas.microsoft.com/office/drawing/2014/main" id="{36A97997-A1AD-4EBD-9FAC-3A4BC0C02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4800600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ar-SA" sz="2400">
                <a:latin typeface="Arial" panose="020B0604020202020204" pitchFamily="34" charset="0"/>
              </a:rPr>
              <a:t>The symptoms of chronic As poisoning from drinking water usually take 5 to 20 years to manifest.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ar-SA" sz="2400">
                <a:latin typeface="Arial" panose="020B0604020202020204" pitchFamily="34" charset="0"/>
              </a:rPr>
              <a:t>Chronic As poisoning from drinking tubewell water was first diagnosed in 1993.</a:t>
            </a:r>
          </a:p>
        </p:txBody>
      </p:sp>
      <p:pic>
        <p:nvPicPr>
          <p:cNvPr id="17418" name="Picture 11">
            <a:extLst>
              <a:ext uri="{FF2B5EF4-FFF2-40B4-BE49-F238E27FC236}">
                <a16:creationId xmlns:a16="http://schemas.microsoft.com/office/drawing/2014/main" id="{AB2AC90C-55D3-44E9-8D43-CAFE956E4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22325"/>
            <a:ext cx="43434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5">
            <a:extLst>
              <a:ext uri="{FF2B5EF4-FFF2-40B4-BE49-F238E27FC236}">
                <a16:creationId xmlns:a16="http://schemas.microsoft.com/office/drawing/2014/main" id="{ADF07C72-7AC5-49B5-89CE-15F32A4A5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5343525"/>
            <a:ext cx="434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ar-SA" sz="2800" b="1">
                <a:latin typeface="Arial" panose="020B0604020202020204" pitchFamily="34" charset="0"/>
              </a:rPr>
              <a:t>Blackfoot disease</a:t>
            </a:r>
          </a:p>
        </p:txBody>
      </p:sp>
      <p:sp>
        <p:nvSpPr>
          <p:cNvPr id="8203" name="Rectangle 4">
            <a:extLst>
              <a:ext uri="{FF2B5EF4-FFF2-40B4-BE49-F238E27FC236}">
                <a16:creationId xmlns:a16="http://schemas.microsoft.com/office/drawing/2014/main" id="{5FC1C63D-E99F-4805-8563-A906D3338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ar-SA" sz="3200" b="1">
                <a:latin typeface="Arial" panose="020B0604020202020204" pitchFamily="34" charset="0"/>
              </a:rPr>
              <a:t>A History of Drinking Water in Bangladesh</a:t>
            </a:r>
            <a:endParaRPr lang="en-US" altLang="ar-SA" sz="3200">
              <a:latin typeface="Arial" panose="020B0604020202020204" pitchFamily="34" charset="0"/>
            </a:endParaRPr>
          </a:p>
        </p:txBody>
      </p:sp>
      <p:sp>
        <p:nvSpPr>
          <p:cNvPr id="8204" name="Rectangle 1">
            <a:extLst>
              <a:ext uri="{FF2B5EF4-FFF2-40B4-BE49-F238E27FC236}">
                <a16:creationId xmlns:a16="http://schemas.microsoft.com/office/drawing/2014/main" id="{3F1F69F6-DC07-4D7E-92E9-ED0E6958F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29200"/>
            <a:ext cx="4800600" cy="18281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Frisbie SH, Maynard DM, Hoque BA. The nature and extent of arsenic-affected drinking water in Bangladesh. In: Metals and Genetics (Sarkar B, ed). New York: Plenum Publishing Co, 1999; 67–85.</a:t>
            </a:r>
            <a:r>
              <a:rPr lang="en-US" altLang="ar-SA" sz="1200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ar-SA" sz="1200" dirty="0">
                <a:latin typeface="Arial" panose="020B0604020202020204" pitchFamily="34" charset="0"/>
              </a:rPr>
              <a:t>Mitchell, E.J., S.H. Frisbie, and B. Sarkar. 2011. Exposure to multiple metals from groundwater—a global crisis: Geology, climate change, health effects, testing, and mitigation. </a:t>
            </a:r>
            <a:r>
              <a:rPr lang="en-US" altLang="ar-SA" sz="1200" dirty="0" err="1">
                <a:latin typeface="Arial" panose="020B0604020202020204" pitchFamily="34" charset="0"/>
              </a:rPr>
              <a:t>Metallomics</a:t>
            </a:r>
            <a:r>
              <a:rPr lang="en-US" altLang="ar-SA" sz="1200" dirty="0">
                <a:latin typeface="Arial" panose="020B0604020202020204" pitchFamily="34" charset="0"/>
              </a:rPr>
              <a:t>. 3(9): 874–908.</a:t>
            </a:r>
            <a:endParaRPr lang="en-US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ar-SA" sz="1200" dirty="0">
                <a:latin typeface="Arial" panose="020B0604020202020204" pitchFamily="34" charset="0"/>
              </a:rPr>
              <a:t>Photo: Seth H. Frisbie</a:t>
            </a:r>
          </a:p>
        </p:txBody>
      </p:sp>
    </p:spTree>
    <p:extLst>
      <p:ext uri="{BB962C8B-B14F-4D97-AF65-F5344CB8AC3E}">
        <p14:creationId xmlns:p14="http://schemas.microsoft.com/office/powerpoint/2010/main" val="322943430"/>
      </p:ext>
    </p:extLst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0">
            <a:extLst>
              <a:ext uri="{FF2B5EF4-FFF2-40B4-BE49-F238E27FC236}">
                <a16:creationId xmlns:a16="http://schemas.microsoft.com/office/drawing/2014/main" id="{770FA347-78E1-455F-B142-86B191301A2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99013" y="684213"/>
          <a:ext cx="4341812" cy="5294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7" name="Clip" r:id="rId3" imgW="4761905" imgH="4761905" progId="MS_ClipArt_Gallery.2">
                  <p:embed/>
                </p:oleObj>
              </mc:Choice>
              <mc:Fallback>
                <p:oleObj name="Clip" r:id="rId3" imgW="4761905" imgH="4761905" progId="MS_ClipArt_Gallery.2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9013" y="684213"/>
                        <a:ext cx="4341812" cy="5294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Rectangle 5">
            <a:extLst>
              <a:ext uri="{FF2B5EF4-FFF2-40B4-BE49-F238E27FC236}">
                <a16:creationId xmlns:a16="http://schemas.microsoft.com/office/drawing/2014/main" id="{A4EF89E3-515A-4C6C-88F0-E0716C601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725"/>
            <a:ext cx="480060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ar-SA" sz="2400">
                <a:latin typeface="Arial" panose="020B0604020202020204" pitchFamily="34" charset="0"/>
              </a:rPr>
              <a:t>We made the first national-scale map of As concentration in Bangladesh’s tubewell water in 1997.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ar-SA" sz="2400">
                <a:latin typeface="Arial" panose="020B0604020202020204" pitchFamily="34" charset="0"/>
              </a:rPr>
              <a:t>Approximately 75,000,000 Bangladeshis are at risk of death from skin, bladder, liver, and lung cancers caused by chronic As poisoning.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ar-SA" sz="2400">
                <a:latin typeface="Arial" panose="020B0604020202020204" pitchFamily="34" charset="0"/>
              </a:rPr>
              <a:t>The source of As is geological.</a:t>
            </a:r>
          </a:p>
        </p:txBody>
      </p:sp>
      <p:sp>
        <p:nvSpPr>
          <p:cNvPr id="9220" name="Text Box 4">
            <a:extLst>
              <a:ext uri="{FF2B5EF4-FFF2-40B4-BE49-F238E27FC236}">
                <a16:creationId xmlns:a16="http://schemas.microsoft.com/office/drawing/2014/main" id="{B5EE25F5-2B20-42E2-B2ED-F97149974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6007100"/>
            <a:ext cx="4343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ar-SA">
                <a:latin typeface="Arial" panose="020B0604020202020204" pitchFamily="34" charset="0"/>
              </a:rPr>
              <a:t>Map of As concentration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(mg/L)</a:t>
            </a:r>
          </a:p>
          <a:p>
            <a:pPr algn="ctr" eaLnBrk="1" hangingPunct="1"/>
            <a:r>
              <a:rPr lang="en-US" altLang="ar-SA">
                <a:latin typeface="Arial" panose="020B0604020202020204" pitchFamily="34" charset="0"/>
              </a:rPr>
              <a:t>in Bangladesh.</a:t>
            </a: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1" name="Rectangle 4">
            <a:extLst>
              <a:ext uri="{FF2B5EF4-FFF2-40B4-BE49-F238E27FC236}">
                <a16:creationId xmlns:a16="http://schemas.microsoft.com/office/drawing/2014/main" id="{AF31A43A-4643-4AEA-929E-E27F0ABD4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ar-SA" sz="3200" b="1">
                <a:latin typeface="Arial" panose="020B0604020202020204" pitchFamily="34" charset="0"/>
              </a:rPr>
              <a:t>A History of Drinking Water in Bangladesh</a:t>
            </a:r>
            <a:endParaRPr lang="en-US" altLang="ar-SA" sz="3200">
              <a:latin typeface="Arial" panose="020B0604020202020204" pitchFamily="34" charset="0"/>
            </a:endParaRPr>
          </a:p>
        </p:txBody>
      </p:sp>
      <p:sp>
        <p:nvSpPr>
          <p:cNvPr id="9222" name="Rectangle 1">
            <a:extLst>
              <a:ext uri="{FF2B5EF4-FFF2-40B4-BE49-F238E27FC236}">
                <a16:creationId xmlns:a16="http://schemas.microsoft.com/office/drawing/2014/main" id="{91B1475A-1240-4FDB-9E32-84936861F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65776"/>
            <a:ext cx="4799013" cy="17912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USAID. Report of the Impact of the Bangladesh Rural Electrification Program on Groundwater Quality. Prepared by the Bangladesh Rural Electrification Board. Funded by USAID, Contract No. USAID RE III 388-0070. Dhaka, Bangladesh: USAID, 1997.</a:t>
            </a:r>
          </a:p>
          <a:p>
            <a:pPr marL="285750" indent="-285750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Frisbie SH, Maynard DM, Hoque BA. The nature and extent of arsenic-affected drinking water in Bangladesh. In: Metals and Genetics (Sarkar B, ed). New York: Plenum Publishing Co, 1999; 67–85.</a:t>
            </a:r>
          </a:p>
        </p:txBody>
      </p:sp>
    </p:spTree>
  </p:cSld>
  <p:clrMapOvr>
    <a:masterClrMapping/>
  </p:clrMapOvr>
  <p:transition>
    <p:zoom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10676</TotalTime>
  <Words>3249</Words>
  <Application>Microsoft Office PowerPoint</Application>
  <PresentationFormat>On-screen Show (4:3)</PresentationFormat>
  <Paragraphs>202</Paragraphs>
  <Slides>24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Arial Unicode MS</vt:lpstr>
      <vt:lpstr>Calibri</vt:lpstr>
      <vt:lpstr>Calibri Light</vt:lpstr>
      <vt:lpstr>Symbol</vt:lpstr>
      <vt:lpstr>Tahoma</vt:lpstr>
      <vt:lpstr>Times New Roman</vt:lpstr>
      <vt:lpstr>Verdana</vt:lpstr>
      <vt:lpstr>Office Theme</vt:lpstr>
      <vt:lpstr>Clip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you, Dr. Sarkar!</vt:lpstr>
    </vt:vector>
  </TitlesOfParts>
  <Company>Zayed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Nature, Extent, Health Risks, and Treatment of Metal-Affected Drinking Water in Bangladesh</dc:title>
  <dc:creator>Seth H. Frisbie, Ph.D.</dc:creator>
  <cp:lastModifiedBy>Erika Mitchell</cp:lastModifiedBy>
  <cp:revision>1108</cp:revision>
  <cp:lastPrinted>2016-02-04T00:19:36Z</cp:lastPrinted>
  <dcterms:created xsi:type="dcterms:W3CDTF">1998-10-27T01:17:17Z</dcterms:created>
  <dcterms:modified xsi:type="dcterms:W3CDTF">2020-02-19T23:01:52Z</dcterms:modified>
</cp:coreProperties>
</file>